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9"/>
  </p:notesMasterIdLst>
  <p:sldIdLst>
    <p:sldId id="256" r:id="rId2"/>
    <p:sldId id="388" r:id="rId3"/>
    <p:sldId id="345" r:id="rId4"/>
    <p:sldId id="383" r:id="rId5"/>
    <p:sldId id="387" r:id="rId6"/>
    <p:sldId id="384" r:id="rId7"/>
    <p:sldId id="271" r:id="rId8"/>
    <p:sldId id="386" r:id="rId9"/>
    <p:sldId id="382" r:id="rId10"/>
    <p:sldId id="390" r:id="rId11"/>
    <p:sldId id="391" r:id="rId12"/>
    <p:sldId id="392" r:id="rId13"/>
    <p:sldId id="394" r:id="rId14"/>
    <p:sldId id="393" r:id="rId15"/>
    <p:sldId id="336" r:id="rId16"/>
    <p:sldId id="363" r:id="rId17"/>
    <p:sldId id="304" r:id="rId18"/>
    <p:sldId id="355" r:id="rId19"/>
    <p:sldId id="395" r:id="rId20"/>
    <p:sldId id="385" r:id="rId21"/>
    <p:sldId id="340" r:id="rId22"/>
    <p:sldId id="341" r:id="rId23"/>
    <p:sldId id="342" r:id="rId24"/>
    <p:sldId id="343" r:id="rId25"/>
    <p:sldId id="344" r:id="rId26"/>
    <p:sldId id="349" r:id="rId27"/>
    <p:sldId id="396"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7C80"/>
    <a:srgbClr val="00FF00"/>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72" autoAdjust="0"/>
    <p:restoredTop sz="94658" autoAdjust="0"/>
  </p:normalViewPr>
  <p:slideViewPr>
    <p:cSldViewPr snapToObjects="1">
      <p:cViewPr>
        <p:scale>
          <a:sx n="50" d="100"/>
          <a:sy n="50" d="100"/>
        </p:scale>
        <p:origin x="-2602" y="-6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SPACE\_WORK\&#1055;&#1088;&#1086;&#1077;&#1082;&#1090;&#1099;_W\&#1057;&#1090;&#1072;&#1090;&#1080;&#1089;&#1090;&#1080;&#1082;&#1072;%20&#1050;&#1044;\&#1047;&#1072;&#1087;&#1091;&#1089;&#1082;&#1080;%201957-2010.xlsx" TargetMode="External"/><Relationship Id="rId2" Type="http://schemas.openxmlformats.org/officeDocument/2006/relationships/image" Target="../media/image8.jpeg"/><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E:\SPACE\_WORK\&#1055;&#1088;&#1086;&#1077;&#1082;&#1090;&#1099;_W\&#1054;&#1073;&#1079;&#1086;&#1088;_&#1046;\2006-2010.xlsx" TargetMode="External"/><Relationship Id="rId2" Type="http://schemas.openxmlformats.org/officeDocument/2006/relationships/image" Target="../media/image8.jpeg"/><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dk2" tx1="lt1" bg2="dk1" tx2="lt2" accent1="accent1" accent2="accent2" accent3="accent3" accent4="accent4" accent5="accent5" accent6="accent6" hlink="hlink" folHlink="folHlink"/>
  <c:chart>
    <c:title>
      <c:tx>
        <c:rich>
          <a:bodyPr/>
          <a:lstStyle/>
          <a:p>
            <a:pPr>
              <a:defRPr baseline="0">
                <a:solidFill>
                  <a:srgbClr val="002060"/>
                </a:solidFill>
              </a:defRPr>
            </a:pPr>
            <a:r>
              <a:rPr lang="ru-RU" baseline="0" dirty="0">
                <a:solidFill>
                  <a:srgbClr val="002060"/>
                </a:solidFill>
              </a:rPr>
              <a:t>Финансирование космонавтики в России, 2006-2010 гг.</a:t>
            </a:r>
          </a:p>
        </c:rich>
      </c:tx>
      <c:layout>
        <c:manualLayout>
          <c:xMode val="edge"/>
          <c:yMode val="edge"/>
          <c:x val="0.18074217007459117"/>
          <c:y val="4.7704224791322483E-2"/>
        </c:manualLayout>
      </c:layout>
      <c:overlay val="1"/>
    </c:title>
    <c:plotArea>
      <c:layout/>
      <c:lineChart>
        <c:grouping val="standard"/>
        <c:ser>
          <c:idx val="0"/>
          <c:order val="0"/>
          <c:tx>
            <c:strRef>
              <c:f>Фин!$B$1</c:f>
              <c:strCache>
                <c:ptCount val="1"/>
                <c:pt idx="0">
                  <c:v>ФКП</c:v>
                </c:pt>
              </c:strCache>
            </c:strRef>
          </c:tx>
          <c:spPr>
            <a:ln>
              <a:solidFill>
                <a:srgbClr val="00B050"/>
              </a:solidFill>
            </a:ln>
          </c:spPr>
          <c:cat>
            <c:numRef>
              <c:f>Фин!$A$2:$A$6</c:f>
              <c:numCache>
                <c:formatCode>General</c:formatCode>
                <c:ptCount val="5"/>
                <c:pt idx="0">
                  <c:v>2006</c:v>
                </c:pt>
                <c:pt idx="1">
                  <c:v>2007</c:v>
                </c:pt>
                <c:pt idx="2">
                  <c:v>2008</c:v>
                </c:pt>
                <c:pt idx="3">
                  <c:v>2009</c:v>
                </c:pt>
                <c:pt idx="4">
                  <c:v>2010</c:v>
                </c:pt>
              </c:numCache>
            </c:numRef>
          </c:cat>
          <c:val>
            <c:numRef>
              <c:f>Фин!$B$2:$B$6</c:f>
              <c:numCache>
                <c:formatCode>0.00</c:formatCode>
                <c:ptCount val="5"/>
                <c:pt idx="0">
                  <c:v>22.963010999999948</c:v>
                </c:pt>
                <c:pt idx="1">
                  <c:v>24.3999442</c:v>
                </c:pt>
                <c:pt idx="2">
                  <c:v>30.673851500000051</c:v>
                </c:pt>
                <c:pt idx="3">
                  <c:v>58.21781</c:v>
                </c:pt>
                <c:pt idx="4">
                  <c:v>67.030607000000003</c:v>
                </c:pt>
              </c:numCache>
            </c:numRef>
          </c:val>
        </c:ser>
        <c:ser>
          <c:idx val="1"/>
          <c:order val="1"/>
          <c:tx>
            <c:strRef>
              <c:f>Фин!$C$1</c:f>
              <c:strCache>
                <c:ptCount val="1"/>
                <c:pt idx="0">
                  <c:v>ГЛОНАСС</c:v>
                </c:pt>
              </c:strCache>
            </c:strRef>
          </c:tx>
          <c:cat>
            <c:numRef>
              <c:f>Фин!$A$2:$A$6</c:f>
              <c:numCache>
                <c:formatCode>General</c:formatCode>
                <c:ptCount val="5"/>
                <c:pt idx="0">
                  <c:v>2006</c:v>
                </c:pt>
                <c:pt idx="1">
                  <c:v>2007</c:v>
                </c:pt>
                <c:pt idx="2">
                  <c:v>2008</c:v>
                </c:pt>
                <c:pt idx="3">
                  <c:v>2009</c:v>
                </c:pt>
                <c:pt idx="4">
                  <c:v>2010</c:v>
                </c:pt>
              </c:numCache>
            </c:numRef>
          </c:cat>
          <c:val>
            <c:numRef>
              <c:f>Фин!$C$2:$C$6</c:f>
              <c:numCache>
                <c:formatCode>0.00</c:formatCode>
                <c:ptCount val="5"/>
                <c:pt idx="0">
                  <c:v>4.7238855999999858</c:v>
                </c:pt>
                <c:pt idx="1">
                  <c:v>9.8110170000000014</c:v>
                </c:pt>
                <c:pt idx="2">
                  <c:v>14.6573809</c:v>
                </c:pt>
                <c:pt idx="3">
                  <c:v>31.198850000000046</c:v>
                </c:pt>
                <c:pt idx="4">
                  <c:v>27.648175299999988</c:v>
                </c:pt>
              </c:numCache>
            </c:numRef>
          </c:val>
        </c:ser>
        <c:ser>
          <c:idx val="2"/>
          <c:order val="2"/>
          <c:tx>
            <c:strRef>
              <c:f>Фин!$D$1</c:f>
              <c:strCache>
                <c:ptCount val="1"/>
                <c:pt idx="0">
                  <c:v>Космодромы</c:v>
                </c:pt>
              </c:strCache>
            </c:strRef>
          </c:tx>
          <c:spPr>
            <a:ln>
              <a:solidFill>
                <a:srgbClr val="002060"/>
              </a:solidFill>
            </a:ln>
          </c:spPr>
          <c:cat>
            <c:numRef>
              <c:f>Фин!$A$2:$A$6</c:f>
              <c:numCache>
                <c:formatCode>General</c:formatCode>
                <c:ptCount val="5"/>
                <c:pt idx="0">
                  <c:v>2006</c:v>
                </c:pt>
                <c:pt idx="1">
                  <c:v>2007</c:v>
                </c:pt>
                <c:pt idx="2">
                  <c:v>2008</c:v>
                </c:pt>
                <c:pt idx="3">
                  <c:v>2009</c:v>
                </c:pt>
                <c:pt idx="4">
                  <c:v>2010</c:v>
                </c:pt>
              </c:numCache>
            </c:numRef>
          </c:cat>
          <c:val>
            <c:numRef>
              <c:f>Фин!$D$2:$D$6</c:f>
              <c:numCache>
                <c:formatCode>0.00</c:formatCode>
                <c:ptCount val="5"/>
                <c:pt idx="0">
                  <c:v>1.5</c:v>
                </c:pt>
                <c:pt idx="1">
                  <c:v>1.8367941999999977</c:v>
                </c:pt>
                <c:pt idx="2">
                  <c:v>4.3130579999999945</c:v>
                </c:pt>
                <c:pt idx="3">
                  <c:v>1.8761500000000026</c:v>
                </c:pt>
                <c:pt idx="4">
                  <c:v>6.3708969</c:v>
                </c:pt>
              </c:numCache>
            </c:numRef>
          </c:val>
        </c:ser>
        <c:ser>
          <c:idx val="3"/>
          <c:order val="3"/>
          <c:tx>
            <c:strRef>
              <c:f>Фин!$E$1</c:f>
              <c:strCache>
                <c:ptCount val="1"/>
                <c:pt idx="0">
                  <c:v>Всего (гражданский сектор)</c:v>
                </c:pt>
              </c:strCache>
            </c:strRef>
          </c:tx>
          <c:spPr>
            <a:ln>
              <a:solidFill>
                <a:srgbClr val="7030A0"/>
              </a:solidFill>
            </a:ln>
          </c:spPr>
          <c:marker>
            <c:symbol val="circle"/>
            <c:size val="7"/>
            <c:spPr>
              <a:solidFill>
                <a:srgbClr val="7030A0"/>
              </a:solidFill>
            </c:spPr>
          </c:marker>
          <c:cat>
            <c:numRef>
              <c:f>Фин!$A$2:$A$6</c:f>
              <c:numCache>
                <c:formatCode>General</c:formatCode>
                <c:ptCount val="5"/>
                <c:pt idx="0">
                  <c:v>2006</c:v>
                </c:pt>
                <c:pt idx="1">
                  <c:v>2007</c:v>
                </c:pt>
                <c:pt idx="2">
                  <c:v>2008</c:v>
                </c:pt>
                <c:pt idx="3">
                  <c:v>2009</c:v>
                </c:pt>
                <c:pt idx="4">
                  <c:v>2010</c:v>
                </c:pt>
              </c:numCache>
            </c:numRef>
          </c:cat>
          <c:val>
            <c:numRef>
              <c:f>Фин!$E$2:$E$6</c:f>
              <c:numCache>
                <c:formatCode>0.00</c:formatCode>
                <c:ptCount val="5"/>
                <c:pt idx="0">
                  <c:v>29.186896599999987</c:v>
                </c:pt>
                <c:pt idx="1">
                  <c:v>36.0477554</c:v>
                </c:pt>
                <c:pt idx="2">
                  <c:v>49.644290399999996</c:v>
                </c:pt>
                <c:pt idx="3">
                  <c:v>91.292810000000003</c:v>
                </c:pt>
                <c:pt idx="4">
                  <c:v>101.04967920000016</c:v>
                </c:pt>
              </c:numCache>
            </c:numRef>
          </c:val>
        </c:ser>
        <c:marker val="1"/>
        <c:axId val="42391808"/>
        <c:axId val="42529152"/>
      </c:lineChart>
      <c:catAx>
        <c:axId val="42391808"/>
        <c:scaling>
          <c:orientation val="minMax"/>
        </c:scaling>
        <c:axPos val="b"/>
        <c:numFmt formatCode="General" sourceLinked="1"/>
        <c:tickLblPos val="nextTo"/>
        <c:txPr>
          <a:bodyPr/>
          <a:lstStyle/>
          <a:p>
            <a:pPr>
              <a:defRPr b="1" i="0" baseline="0"/>
            </a:pPr>
            <a:endParaRPr lang="ru-RU"/>
          </a:p>
        </c:txPr>
        <c:crossAx val="42529152"/>
        <c:crosses val="autoZero"/>
        <c:auto val="1"/>
        <c:lblAlgn val="ctr"/>
        <c:lblOffset val="100"/>
      </c:catAx>
      <c:valAx>
        <c:axId val="42529152"/>
        <c:scaling>
          <c:orientation val="minMax"/>
        </c:scaling>
        <c:axPos val="l"/>
        <c:majorGridlines/>
        <c:title>
          <c:tx>
            <c:rich>
              <a:bodyPr rot="0" vert="wordArtVert"/>
              <a:lstStyle/>
              <a:p>
                <a:pPr>
                  <a:defRPr kern="0" spc="10" normalizeH="0" baseline="0">
                    <a:latin typeface="Arial" pitchFamily="34" charset="0"/>
                  </a:defRPr>
                </a:pPr>
                <a:r>
                  <a:rPr lang="ru-RU" kern="0" spc="10" normalizeH="0" baseline="0">
                    <a:latin typeface="Arial" pitchFamily="34" charset="0"/>
                  </a:rPr>
                  <a:t>Млрд руб</a:t>
                </a:r>
              </a:p>
            </c:rich>
          </c:tx>
          <c:layout/>
        </c:title>
        <c:numFmt formatCode="0.0" sourceLinked="0"/>
        <c:tickLblPos val="nextTo"/>
        <c:txPr>
          <a:bodyPr/>
          <a:lstStyle/>
          <a:p>
            <a:pPr>
              <a:defRPr b="1" i="0" baseline="0"/>
            </a:pPr>
            <a:endParaRPr lang="ru-RU"/>
          </a:p>
        </c:txPr>
        <c:crossAx val="42391808"/>
        <c:crosses val="autoZero"/>
        <c:crossBetween val="between"/>
      </c:valAx>
      <c:spPr>
        <a:blipFill>
          <a:blip xmlns:r="http://schemas.openxmlformats.org/officeDocument/2006/relationships" r:embed="rId2"/>
          <a:tile tx="0" ty="0" sx="100000" sy="100000" flip="none" algn="tl"/>
        </a:blipFill>
      </c:spPr>
    </c:plotArea>
    <c:legend>
      <c:legendPos val="b"/>
      <c:layout>
        <c:manualLayout>
          <c:xMode val="edge"/>
          <c:yMode val="edge"/>
          <c:x val="6.6109948413778388E-2"/>
          <c:y val="0.91217546607592681"/>
          <c:w val="0.90132459902583706"/>
          <c:h val="7.2448346174058445E-2"/>
        </c:manualLayout>
      </c:layout>
      <c:txPr>
        <a:bodyPr/>
        <a:lstStyle/>
        <a:p>
          <a:pPr>
            <a:defRPr sz="1200" b="1" i="0" baseline="0"/>
          </a:pPr>
          <a:endParaRPr lang="ru-RU"/>
        </a:p>
      </c:txPr>
    </c:legend>
    <c:plotVisOnly val="1"/>
  </c:chart>
  <c:spPr>
    <a:solidFill>
      <a:srgbClr val="CCECFF">
        <a:lumMod val="40000"/>
        <a:lumOff val="60000"/>
        <a:alpha val="0"/>
      </a:srgbClr>
    </a:solidFill>
  </c:spPr>
  <c:externalData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dk2" tx1="lt1" bg2="dk1" tx2="lt2" accent1="accent1" accent2="accent2" accent3="accent3" accent4="accent4" accent5="accent5" accent6="accent6" hlink="hlink" folHlink="folHlink"/>
  <c:chart>
    <c:plotArea>
      <c:layout/>
      <c:pieChart>
        <c:varyColors val="1"/>
        <c:ser>
          <c:idx val="0"/>
          <c:order val="0"/>
          <c:dPt>
            <c:idx val="0"/>
            <c:spPr>
              <a:solidFill>
                <a:srgbClr val="FF0000"/>
              </a:solidFill>
            </c:spPr>
          </c:dPt>
          <c:dPt>
            <c:idx val="3"/>
            <c:explosion val="17"/>
          </c:dPt>
          <c:dLbls>
            <c:showCatName val="1"/>
            <c:showPercent val="1"/>
            <c:showLeaderLines val="1"/>
          </c:dLbls>
          <c:cat>
            <c:strRef>
              <c:f>'ПН-р'!$A$2:$A$7</c:f>
              <c:strCache>
                <c:ptCount val="6"/>
                <c:pt idx="0">
                  <c:v>Наука</c:v>
                </c:pt>
                <c:pt idx="1">
                  <c:v>Экономика</c:v>
                </c:pt>
                <c:pt idx="2">
                  <c:v>МКС</c:v>
                </c:pt>
                <c:pt idx="3">
                  <c:v>ГЛОНАСС</c:v>
                </c:pt>
                <c:pt idx="4">
                  <c:v>Военные</c:v>
                </c:pt>
                <c:pt idx="5">
                  <c:v>Иностранные заказчики</c:v>
                </c:pt>
              </c:strCache>
            </c:strRef>
          </c:cat>
          <c:val>
            <c:numRef>
              <c:f>'ПН-р'!$B$2:$B$7</c:f>
              <c:numCache>
                <c:formatCode>General</c:formatCode>
                <c:ptCount val="6"/>
                <c:pt idx="0">
                  <c:v>539</c:v>
                </c:pt>
                <c:pt idx="1">
                  <c:v>2793.3999999999996</c:v>
                </c:pt>
                <c:pt idx="2">
                  <c:v>10771</c:v>
                </c:pt>
                <c:pt idx="3">
                  <c:v>5659.8000000000011</c:v>
                </c:pt>
                <c:pt idx="4">
                  <c:v>8641.1</c:v>
                </c:pt>
                <c:pt idx="5">
                  <c:v>33577.9</c:v>
                </c:pt>
              </c:numCache>
            </c:numRef>
          </c:val>
        </c:ser>
        <c:firstSliceAng val="0"/>
      </c:pieChart>
    </c:plotArea>
    <c:plotVisOnly val="1"/>
  </c:chart>
  <c:spPr>
    <a:blipFill>
      <a:blip xmlns:r="http://schemas.openxmlformats.org/officeDocument/2006/relationships" r:embed="rId2"/>
      <a:tile tx="0" ty="0" sx="100000" sy="100000" flip="none" algn="tl"/>
    </a:blipFill>
  </c:spPr>
  <c:txPr>
    <a:bodyPr/>
    <a:lstStyle/>
    <a:p>
      <a:pPr>
        <a:defRPr sz="1100" b="1">
          <a:solidFill>
            <a:srgbClr val="000000"/>
          </a:solidFill>
        </a:defRPr>
      </a:pPr>
      <a:endParaRPr lang="ru-RU"/>
    </a:p>
  </c:txPr>
  <c:externalData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D3324300-0BEF-4545-A224-6D58B452A31D}" type="datetimeFigureOut">
              <a:rPr lang="ru-RU"/>
              <a:pPr>
                <a:defRPr/>
              </a:pPr>
              <a:t>02.11.2017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AD1E6C13-5E44-4245-A483-6B83A2C3F17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B980A80-59A2-44AB-8A89-FAF8662C5E06}" type="slidenum">
              <a:rPr lang="ru-RU" smtClean="0"/>
              <a:pPr>
                <a:defRPr/>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65FB426-EA93-43A5-BA76-423108C1A4B9}" type="slidenum">
              <a:rPr lang="ru-RU" smtClean="0"/>
              <a:pPr>
                <a:defRPr/>
              </a:pPr>
              <a:t>15</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Наиболее реалистичная концепция «возвращения на Луну» - высокороботизированная посещаемая лунная база.</a:t>
            </a:r>
          </a:p>
        </p:txBody>
      </p:sp>
      <p:sp>
        <p:nvSpPr>
          <p:cNvPr id="378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572F5D8-2F00-41F6-A3F6-B643DC6642B6}" type="slidenum">
              <a:rPr lang="ru-RU" smtClean="0"/>
              <a:pPr>
                <a:defRPr/>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Энергия</a:t>
            </a:r>
          </a:p>
        </p:txBody>
      </p:sp>
      <p:sp>
        <p:nvSpPr>
          <p:cNvPr id="389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6161ED5-E873-458A-B527-D31CC3B9B427}" type="slidenum">
              <a:rPr lang="ru-RU" smtClean="0"/>
              <a:pPr>
                <a:defRPr/>
              </a:pPr>
              <a:t>17</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99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9D1D84-86A8-45BB-AE93-4129FCCA29A4}" type="slidenum">
              <a:rPr lang="ru-RU" smtClean="0"/>
              <a:pPr>
                <a:defRPr/>
              </a:pPr>
              <a:t>21</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429DE1-0760-4D27-9B47-1E03D21068DF}" type="slidenum">
              <a:rPr lang="ru-RU" smtClean="0"/>
              <a:pPr>
                <a:defRPr/>
              </a:pPr>
              <a:t>22</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23444C-1F72-4E82-A0AF-49A3A1FB0310}" type="slidenum">
              <a:rPr lang="ru-RU" smtClean="0"/>
              <a:pPr>
                <a:defRPr/>
              </a:pPr>
              <a:t>23</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30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CD30D6-FA0A-4971-A8BB-835C7F8A2F34}" type="slidenum">
              <a:rPr lang="ru-RU" smtClean="0"/>
              <a:pPr>
                <a:defRPr/>
              </a:pPr>
              <a:t>24</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40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3F2F6D1-BE8A-4D8E-B885-5ABD2C930BB4}" type="slidenum">
              <a:rPr lang="ru-RU" smtClean="0"/>
              <a:pPr>
                <a:defRPr/>
              </a:pPr>
              <a:t>25</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27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A1269B9-2122-4058-ABE8-963D6A546069}" type="slidenum">
              <a:rPr lang="ru-RU" smtClean="0"/>
              <a:pPr>
                <a:defRPr/>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37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D1F729F-43A0-4529-BB62-0C0345D4C757}" type="slidenum">
              <a:rPr lang="ru-RU" smtClean="0"/>
              <a:pPr>
                <a:defRPr/>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5CEC934-C016-4EF1-8787-E4FF46D8A389}" type="slidenum">
              <a:rPr lang="ru-RU" smtClean="0"/>
              <a:pPr>
                <a:defRPr/>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D1E6C13-5E44-4245-A483-6B83A2C3F179}"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 целом такая диаграмма характерна для режима "выживания" – большой удельный вес запусков по зарубежным заказам при отсутствии внутреннего рынка ("живые деньги"), выполнение обязательств (МКС), минимум МО, политически поддержанный ГЛОНАСС, национальная экономика и наука – уж что останется.</a:t>
            </a:r>
          </a:p>
        </p:txBody>
      </p:sp>
      <p:sp>
        <p:nvSpPr>
          <p:cNvPr id="358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8B6CC5-378D-4845-9D90-72E76F788BA7}" type="slidenum">
              <a:rPr lang="ru-RU" smtClean="0"/>
              <a:pPr>
                <a:defRPr/>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cs typeface="+mn-cs"/>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ru-RU">
                <a:cs typeface="+mn-cs"/>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ru-RU">
                <a:cs typeface="+mn-cs"/>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cs typeface="+mn-cs"/>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ru-RU">
                <a:cs typeface="+mn-cs"/>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ru-RU">
                <a:cs typeface="+mn-cs"/>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ru-RU">
                <a:cs typeface="+mn-cs"/>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ru-RU">
                  <a:cs typeface="+mn-cs"/>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ru-RU">
                <a:cs typeface="+mn-cs"/>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ru-RU">
                <a:cs typeface="+mn-cs"/>
              </a:endParaRPr>
            </a:p>
          </p:txBody>
        </p:sp>
      </p:grpSp>
      <p:sp>
        <p:nvSpPr>
          <p:cNvPr id="2051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205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a:lvl1pPr>
          </a:lstStyle>
          <a:p>
            <a:pPr>
              <a:defRPr/>
            </a:pPr>
            <a:fld id="{90B3CD94-1BAC-40F3-AA85-47E961B0ADD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B1A46039-7E8C-4B42-82D8-6ADDF2A8385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380A7ACD-3957-4A5B-86B1-EFDB5263EC3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BEBDFE11-B1C0-4E81-8C78-41075ACBE83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07359303-368C-4D6C-9812-C1D3A64EF33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004256AC-5F7F-4C0B-A328-CB6CC7F32EE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12840BBA-BDA7-4F3D-A234-5A6F7C3ECAD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E8D17808-6393-4D50-B335-E9645DBE297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1A7E0888-EE7E-44E0-8B6A-2B92B453042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8D95EC54-049B-489D-81DB-4D9F280F778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EBD2F987-7D5D-42A8-8ACF-D3CB7367B3A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FC65F7D1-B44F-43EC-A4FF-9E4C079AA82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945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cs typeface="+mn-cs"/>
              </a:endParaRPr>
            </a:p>
          </p:txBody>
        </p:sp>
        <p:sp>
          <p:nvSpPr>
            <p:cNvPr id="1946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cs typeface="+mn-cs"/>
              </a:endParaRPr>
            </a:p>
          </p:txBody>
        </p:sp>
        <p:sp>
          <p:nvSpPr>
            <p:cNvPr id="1946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cs typeface="+mn-cs"/>
              </a:endParaRPr>
            </a:p>
          </p:txBody>
        </p:sp>
        <p:grpSp>
          <p:nvGrpSpPr>
            <p:cNvPr id="1035" name="Group 6"/>
            <p:cNvGrpSpPr>
              <a:grpSpLocks/>
            </p:cNvGrpSpPr>
            <p:nvPr/>
          </p:nvGrpSpPr>
          <p:grpSpPr bwMode="auto">
            <a:xfrm>
              <a:off x="288" y="0"/>
              <a:ext cx="5098" cy="4316"/>
              <a:chOff x="288" y="0"/>
              <a:chExt cx="5098" cy="4316"/>
            </a:xfrm>
          </p:grpSpPr>
          <p:sp>
            <p:nvSpPr>
              <p:cNvPr id="1946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6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6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6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6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6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6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7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7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7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7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7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sp>
            <p:nvSpPr>
              <p:cNvPr id="1947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ru-RU">
                  <a:cs typeface="+mn-cs"/>
                </a:endParaRPr>
              </a:p>
            </p:txBody>
          </p:sp>
        </p:grpSp>
        <p:sp>
          <p:nvSpPr>
            <p:cNvPr id="1947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cs typeface="+mn-cs"/>
              </a:endParaRPr>
            </a:p>
          </p:txBody>
        </p:sp>
        <p:sp>
          <p:nvSpPr>
            <p:cNvPr id="1947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ru-RU">
                <a:cs typeface="+mn-cs"/>
              </a:endParaRPr>
            </a:p>
          </p:txBody>
        </p:sp>
        <p:sp>
          <p:nvSpPr>
            <p:cNvPr id="1947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cs typeface="+mn-cs"/>
              </a:endParaRPr>
            </a:p>
          </p:txBody>
        </p:sp>
        <p:sp>
          <p:nvSpPr>
            <p:cNvPr id="1947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ru-RU">
                <a:cs typeface="+mn-cs"/>
              </a:endParaRPr>
            </a:p>
          </p:txBody>
        </p:sp>
        <p:sp>
          <p:nvSpPr>
            <p:cNvPr id="1948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ru-RU">
                <a:cs typeface="+mn-cs"/>
              </a:endParaRPr>
            </a:p>
          </p:txBody>
        </p:sp>
        <p:sp>
          <p:nvSpPr>
            <p:cNvPr id="1948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ru-RU">
                <a:cs typeface="+mn-cs"/>
              </a:endParaRPr>
            </a:p>
          </p:txBody>
        </p:sp>
        <p:sp>
          <p:nvSpPr>
            <p:cNvPr id="1948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ru-RU">
                <a:cs typeface="+mn-cs"/>
              </a:endParaRPr>
            </a:p>
          </p:txBody>
        </p:sp>
        <p:sp>
          <p:nvSpPr>
            <p:cNvPr id="1948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ru-RU">
                <a:cs typeface="+mn-cs"/>
              </a:endParaRPr>
            </a:p>
          </p:txBody>
        </p:sp>
        <p:sp>
          <p:nvSpPr>
            <p:cNvPr id="1948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1948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1948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ru-RU">
                <a:cs typeface="+mn-cs"/>
              </a:endParaRPr>
            </a:p>
          </p:txBody>
        </p:sp>
        <p:grpSp>
          <p:nvGrpSpPr>
            <p:cNvPr id="1047" name="Group 31"/>
            <p:cNvGrpSpPr>
              <a:grpSpLocks/>
            </p:cNvGrpSpPr>
            <p:nvPr/>
          </p:nvGrpSpPr>
          <p:grpSpPr bwMode="auto">
            <a:xfrm>
              <a:off x="1" y="392"/>
              <a:ext cx="5758" cy="1571"/>
              <a:chOff x="1" y="392"/>
              <a:chExt cx="5758" cy="1571"/>
            </a:xfrm>
          </p:grpSpPr>
          <p:sp>
            <p:nvSpPr>
              <p:cNvPr id="194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194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194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194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ru-RU">
                  <a:cs typeface="+mn-cs"/>
                </a:endParaRPr>
              </a:p>
            </p:txBody>
          </p:sp>
          <p:sp>
            <p:nvSpPr>
              <p:cNvPr id="194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ru-RU">
                  <a:cs typeface="+mn-cs"/>
                </a:endParaRPr>
              </a:p>
            </p:txBody>
          </p:sp>
        </p:grpSp>
        <p:sp>
          <p:nvSpPr>
            <p:cNvPr id="1949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ru-RU">
                <a:cs typeface="+mn-cs"/>
              </a:endParaRPr>
            </a:p>
          </p:txBody>
        </p:sp>
        <p:sp>
          <p:nvSpPr>
            <p:cNvPr id="1949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ru-RU">
                <a:cs typeface="+mn-cs"/>
              </a:endParaRPr>
            </a:p>
          </p:txBody>
        </p:sp>
      </p:grpSp>
      <p:sp>
        <p:nvSpPr>
          <p:cNvPr id="1949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949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cs typeface="+mn-cs"/>
              </a:defRPr>
            </a:lvl1pPr>
          </a:lstStyle>
          <a:p>
            <a:pPr>
              <a:defRPr/>
            </a:pPr>
            <a:endParaRPr lang="ru-RU"/>
          </a:p>
        </p:txBody>
      </p:sp>
      <p:sp>
        <p:nvSpPr>
          <p:cNvPr id="1949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cs typeface="+mn-cs"/>
              </a:defRPr>
            </a:lvl1pPr>
          </a:lstStyle>
          <a:p>
            <a:pPr>
              <a:defRPr/>
            </a:pPr>
            <a:endParaRPr lang="ru-RU"/>
          </a:p>
        </p:txBody>
      </p:sp>
      <p:sp>
        <p:nvSpPr>
          <p:cNvPr id="1949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cs typeface="+mn-cs"/>
              </a:defRPr>
            </a:lvl1pPr>
          </a:lstStyle>
          <a:p>
            <a:pPr>
              <a:defRPr/>
            </a:pPr>
            <a:fld id="{1DAEACD5-692D-40A0-8C89-ED7156C55091}" type="slidenum">
              <a:rPr lang="ru-RU"/>
              <a:pPr>
                <a:defRPr/>
              </a:pPr>
              <a:t>‹#›</a:t>
            </a:fld>
            <a:endParaRPr lang="ru-RU"/>
          </a:p>
        </p:txBody>
      </p:sp>
      <p:sp>
        <p:nvSpPr>
          <p:cNvPr id="1949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36"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www.iki.rssi.r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energia.ru/" TargetMode="Externa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_mois@mail.ru"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path-2.narod.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835025" y="1854200"/>
            <a:ext cx="7678738" cy="1200150"/>
          </a:xfrm>
          <a:prstGeom prst="rect">
            <a:avLst/>
          </a:prstGeom>
          <a:noFill/>
          <a:ln w="9525">
            <a:noFill/>
            <a:miter lim="800000"/>
            <a:headEnd/>
            <a:tailEnd/>
          </a:ln>
        </p:spPr>
        <p:txBody>
          <a:bodyPr wrap="none" anchor="ctr">
            <a:spAutoFit/>
          </a:bodyPr>
          <a:lstStyle/>
          <a:p>
            <a:pPr algn="ctr"/>
            <a:r>
              <a:rPr lang="ru-RU" sz="3600" b="1" dirty="0"/>
              <a:t> </a:t>
            </a:r>
          </a:p>
          <a:p>
            <a:pPr algn="ctr"/>
            <a:r>
              <a:rPr lang="ru-RU" sz="3600" b="1" dirty="0"/>
              <a:t>Стратегия России в космосе</a:t>
            </a:r>
          </a:p>
        </p:txBody>
      </p:sp>
      <p:sp>
        <p:nvSpPr>
          <p:cNvPr id="3075" name="Text Box 5"/>
          <p:cNvSpPr txBox="1">
            <a:spLocks noChangeArrowheads="1"/>
          </p:cNvSpPr>
          <p:nvPr/>
        </p:nvSpPr>
        <p:spPr bwMode="auto">
          <a:xfrm>
            <a:off x="2643188" y="5429250"/>
            <a:ext cx="4357687" cy="369888"/>
          </a:xfrm>
          <a:prstGeom prst="rect">
            <a:avLst/>
          </a:prstGeom>
          <a:noFill/>
          <a:ln w="9525">
            <a:noFill/>
            <a:miter lim="800000"/>
            <a:headEnd/>
            <a:tailEnd/>
          </a:ln>
        </p:spPr>
        <p:txBody>
          <a:bodyPr>
            <a:spAutoFit/>
          </a:bodyPr>
          <a:lstStyle/>
          <a:p>
            <a:pPr algn="ctr">
              <a:spcBef>
                <a:spcPct val="50000"/>
              </a:spcBef>
            </a:pPr>
            <a:r>
              <a:rPr lang="ru-RU" b="1" dirty="0">
                <a:solidFill>
                  <a:srgbClr val="00FF00"/>
                </a:solidFill>
              </a:rPr>
              <a:t>08.10.2011</a:t>
            </a:r>
          </a:p>
        </p:txBody>
      </p:sp>
      <p:pic>
        <p:nvPicPr>
          <p:cNvPr id="3076" name="Picture 7" descr="russia"/>
          <p:cNvPicPr>
            <a:picLocks noChangeAspect="1" noChangeArrowheads="1" noCrop="1"/>
          </p:cNvPicPr>
          <p:nvPr/>
        </p:nvPicPr>
        <p:blipFill>
          <a:blip r:embed="rId4" cstate="print"/>
          <a:srcRect/>
          <a:stretch>
            <a:fillRect/>
          </a:stretch>
        </p:blipFill>
        <p:spPr bwMode="auto">
          <a:xfrm>
            <a:off x="7712075" y="215900"/>
            <a:ext cx="952500" cy="952500"/>
          </a:xfrm>
          <a:prstGeom prst="rect">
            <a:avLst/>
          </a:prstGeom>
          <a:noFill/>
          <a:ln w="9525">
            <a:noFill/>
            <a:miter lim="800000"/>
            <a:headEnd/>
            <a:tailEnd/>
          </a:ln>
        </p:spPr>
      </p:pic>
      <p:sp>
        <p:nvSpPr>
          <p:cNvPr id="5" name="Text Box 5"/>
          <p:cNvSpPr txBox="1">
            <a:spLocks noChangeArrowheads="1"/>
          </p:cNvSpPr>
          <p:nvPr/>
        </p:nvSpPr>
        <p:spPr bwMode="auto">
          <a:xfrm>
            <a:off x="6124571" y="5799138"/>
            <a:ext cx="1931992" cy="307777"/>
          </a:xfrm>
          <a:prstGeom prst="rect">
            <a:avLst/>
          </a:prstGeom>
          <a:noFill/>
          <a:ln w="9525">
            <a:noFill/>
            <a:miter lim="800000"/>
            <a:headEnd/>
            <a:tailEnd/>
          </a:ln>
        </p:spPr>
        <p:txBody>
          <a:bodyPr wrap="square">
            <a:spAutoFit/>
          </a:bodyPr>
          <a:lstStyle/>
          <a:p>
            <a:pPr>
              <a:spcBef>
                <a:spcPct val="50000"/>
              </a:spcBef>
            </a:pPr>
            <a:r>
              <a:rPr lang="ru-RU" sz="1400" b="1" i="1" dirty="0" smtClean="0">
                <a:solidFill>
                  <a:srgbClr val="00FF00"/>
                </a:solidFill>
              </a:rPr>
              <a:t>Комментарий: </a:t>
            </a:r>
            <a:endParaRPr lang="ru-RU" sz="1400" b="1" i="1" dirty="0">
              <a:solidFill>
                <a:srgbClr val="00FF00"/>
              </a:solidFill>
            </a:endParaRPr>
          </a:p>
        </p:txBody>
      </p:sp>
      <p:graphicFrame>
        <p:nvGraphicFramePr>
          <p:cNvPr id="7" name="Объект 6"/>
          <p:cNvGraphicFramePr>
            <a:graphicFrameLocks noChangeAspect="1"/>
          </p:cNvGraphicFramePr>
          <p:nvPr/>
        </p:nvGraphicFramePr>
        <p:xfrm>
          <a:off x="8056563" y="5818999"/>
          <a:ext cx="914400" cy="792163"/>
        </p:xfrm>
        <a:graphic>
          <a:graphicData uri="http://schemas.openxmlformats.org/presentationml/2006/ole">
            <p:oleObj spid="_x0000_s3078" name="Acrobat Document" showAsIcon="1" r:id="rId5" imgW="914400" imgH="792360" progId="Acrobat.Document.11">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2"/>
          <p:cNvSpPr>
            <a:spLocks noChangeArrowheads="1"/>
          </p:cNvSpPr>
          <p:nvPr/>
        </p:nvSpPr>
        <p:spPr bwMode="auto">
          <a:xfrm>
            <a:off x="1116013" y="1916113"/>
            <a:ext cx="7056437" cy="2555875"/>
          </a:xfrm>
          <a:prstGeom prst="rect">
            <a:avLst/>
          </a:prstGeom>
          <a:noFill/>
          <a:ln w="9525">
            <a:noFill/>
            <a:miter lim="800000"/>
            <a:headEnd/>
            <a:tailEnd/>
          </a:ln>
        </p:spPr>
        <p:txBody>
          <a:bodyPr>
            <a:spAutoFit/>
          </a:bodyPr>
          <a:lstStyle/>
          <a:p>
            <a:pPr>
              <a:buFont typeface="Arial" charset="0"/>
              <a:buChar char="•"/>
            </a:pPr>
            <a:r>
              <a:rPr lang="ru-RU" sz="3200"/>
              <a:t>Государственное управление</a:t>
            </a:r>
          </a:p>
          <a:p>
            <a:pPr>
              <a:buFont typeface="Arial" charset="0"/>
              <a:buChar char="•"/>
            </a:pPr>
            <a:endParaRPr lang="ru-RU" sz="3200"/>
          </a:p>
          <a:p>
            <a:pPr>
              <a:buFont typeface="Arial" charset="0"/>
              <a:buChar char="•"/>
            </a:pPr>
            <a:r>
              <a:rPr lang="ru-RU" sz="3200"/>
              <a:t>Законодательная база</a:t>
            </a:r>
          </a:p>
          <a:p>
            <a:pPr>
              <a:buFont typeface="Arial" charset="0"/>
              <a:buChar char="•"/>
            </a:pPr>
            <a:endParaRPr lang="ru-RU" sz="3200"/>
          </a:p>
          <a:p>
            <a:pPr>
              <a:buFont typeface="Arial" charset="0"/>
              <a:buChar char="•"/>
            </a:pPr>
            <a:r>
              <a:rPr lang="ru-RU" sz="3200"/>
              <a:t>Экономика</a:t>
            </a:r>
          </a:p>
        </p:txBody>
      </p:sp>
      <p:sp>
        <p:nvSpPr>
          <p:cNvPr id="4" name="Заголовок 1"/>
          <p:cNvSpPr txBox="1">
            <a:spLocks/>
          </p:cNvSpPr>
          <p:nvPr/>
        </p:nvSpPr>
        <p:spPr bwMode="auto">
          <a:xfrm>
            <a:off x="971600" y="709861"/>
            <a:ext cx="7416824" cy="4868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lstStyle/>
          <a:p>
            <a:pPr marL="342900" indent="-342900" algn="ctr" eaLnBrk="0" hangingPunct="0">
              <a:spcBef>
                <a:spcPct val="20000"/>
              </a:spcBef>
              <a:buClr>
                <a:schemeClr val="hlink"/>
              </a:buClr>
              <a:buSzPct val="60000"/>
              <a:defRPr/>
            </a:pPr>
            <a:r>
              <a:rPr lang="ru-RU" sz="2000" kern="0" dirty="0">
                <a:solidFill>
                  <a:srgbClr val="0070C0"/>
                </a:solidFill>
                <a:effectLst>
                  <a:outerShdw blurRad="38100" dist="38100" dir="2700000" algn="tl">
                    <a:srgbClr val="000000"/>
                  </a:outerShdw>
                </a:effectLst>
              </a:rPr>
              <a:t>Направления стратегии первого типа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auto">
          <a:xfrm>
            <a:off x="1007604" y="404664"/>
            <a:ext cx="7416824" cy="4868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lstStyle/>
          <a:p>
            <a:pPr marL="342900" indent="-342900" algn="ctr" eaLnBrk="0" hangingPunct="0">
              <a:spcBef>
                <a:spcPct val="20000"/>
              </a:spcBef>
              <a:buClr>
                <a:schemeClr val="hlink"/>
              </a:buClr>
              <a:buSzPct val="60000"/>
              <a:defRPr/>
            </a:pPr>
            <a:r>
              <a:rPr lang="ru-RU" sz="2000" kern="0" dirty="0">
                <a:solidFill>
                  <a:srgbClr val="0070C0"/>
                </a:solidFill>
                <a:effectLst>
                  <a:outerShdw blurRad="38100" dist="38100" dir="2700000" algn="tl">
                    <a:srgbClr val="000000"/>
                  </a:outerShdw>
                </a:effectLst>
              </a:rPr>
              <a:t>Основные проблемы</a:t>
            </a:r>
          </a:p>
        </p:txBody>
      </p:sp>
      <p:sp>
        <p:nvSpPr>
          <p:cNvPr id="13317" name="Rectangle 1"/>
          <p:cNvSpPr>
            <a:spLocks noChangeArrowheads="1"/>
          </p:cNvSpPr>
          <p:nvPr/>
        </p:nvSpPr>
        <p:spPr bwMode="auto">
          <a:xfrm>
            <a:off x="971550" y="1058863"/>
            <a:ext cx="7488238" cy="5418137"/>
          </a:xfrm>
          <a:prstGeom prst="rect">
            <a:avLst/>
          </a:prstGeom>
          <a:noFill/>
          <a:ln w="9525">
            <a:noFill/>
            <a:miter lim="800000"/>
            <a:headEnd/>
            <a:tailEnd/>
          </a:ln>
        </p:spPr>
        <p:txBody>
          <a:bodyPr anchor="ctr">
            <a:spAutoFit/>
          </a:bodyPr>
          <a:lstStyle/>
          <a:p>
            <a:pPr indent="457200" algn="just"/>
            <a:r>
              <a:rPr lang="ru-RU" sz="3200" b="1" i="1">
                <a:solidFill>
                  <a:srgbClr val="FF7C80"/>
                </a:solidFill>
                <a:latin typeface="Times New Roman" pitchFamily="18" charset="0"/>
                <a:ea typeface="Calibri" pitchFamily="34" charset="0"/>
                <a:cs typeface="Times New Roman" pitchFamily="18" charset="0"/>
              </a:rPr>
              <a:t>Проблема целеполагания</a:t>
            </a:r>
          </a:p>
          <a:p>
            <a:pPr indent="457200" algn="just"/>
            <a:endParaRPr lang="ru-RU">
              <a:solidFill>
                <a:srgbClr val="FF7C80"/>
              </a:solidFill>
              <a:latin typeface="Arial" charset="0"/>
              <a:ea typeface="Calibri" pitchFamily="34" charset="0"/>
              <a:cs typeface="Times New Roman" pitchFamily="18" charset="0"/>
            </a:endParaRPr>
          </a:p>
          <a:p>
            <a:pPr indent="457200" algn="just" eaLnBrk="0" hangingPunct="0"/>
            <a:r>
              <a:rPr lang="ru-RU" sz="2000" b="1">
                <a:latin typeface="Times New Roman" pitchFamily="18" charset="0"/>
                <a:ea typeface="Calibri" pitchFamily="34" charset="0"/>
                <a:cs typeface="Times New Roman" pitchFamily="18" charset="0"/>
              </a:rPr>
              <a:t>Космическое агентство самостоятельно определяет цели и задачи, за выполнение которых несет ответственность. </a:t>
            </a:r>
          </a:p>
          <a:p>
            <a:pPr indent="457200" algn="just" eaLnBrk="0" hangingPunct="0"/>
            <a:endParaRPr lang="ru-RU" sz="2000" b="1">
              <a:latin typeface="Times New Roman" pitchFamily="18" charset="0"/>
              <a:ea typeface="Calibri" pitchFamily="34" charset="0"/>
              <a:cs typeface="Times New Roman" pitchFamily="18" charset="0"/>
            </a:endParaRPr>
          </a:p>
          <a:p>
            <a:pPr indent="457200" algn="just" eaLnBrk="0" hangingPunct="0"/>
            <a:r>
              <a:rPr lang="ru-RU" sz="2000" b="1">
                <a:latin typeface="Times New Roman" pitchFamily="18" charset="0"/>
                <a:ea typeface="Calibri" pitchFamily="34" charset="0"/>
                <a:cs typeface="Times New Roman" pitchFamily="18" charset="0"/>
              </a:rPr>
              <a:t>В структурах Правительства и Президента нет элементов, способных поставить Роскосмосу научно обоснованные стратегические задачи.</a:t>
            </a:r>
          </a:p>
          <a:p>
            <a:pPr indent="457200" algn="just" eaLnBrk="0" hangingPunct="0"/>
            <a:endParaRPr lang="ru-RU" sz="2000" b="1">
              <a:latin typeface="Times New Roman" pitchFamily="18" charset="0"/>
              <a:ea typeface="Calibri" pitchFamily="34" charset="0"/>
              <a:cs typeface="Times New Roman" pitchFamily="18" charset="0"/>
            </a:endParaRPr>
          </a:p>
          <a:p>
            <a:pPr indent="457200" algn="just" eaLnBrk="0" hangingPunct="0"/>
            <a:r>
              <a:rPr lang="ru-RU" sz="2000" b="1">
                <a:latin typeface="Times New Roman" pitchFamily="18" charset="0"/>
                <a:ea typeface="Calibri" pitchFamily="34" charset="0"/>
                <a:cs typeface="Times New Roman" pitchFamily="18" charset="0"/>
              </a:rPr>
              <a:t>Для этой цели нет отработанных механизмов и институтов вне космического агентства </a:t>
            </a:r>
          </a:p>
          <a:p>
            <a:pPr indent="457200" algn="just" eaLnBrk="0" hangingPunct="0"/>
            <a:endParaRPr lang="ru-RU" sz="2000" b="1">
              <a:latin typeface="Times New Roman" pitchFamily="18" charset="0"/>
              <a:ea typeface="Calibri" pitchFamily="34" charset="0"/>
              <a:cs typeface="Times New Roman" pitchFamily="18" charset="0"/>
            </a:endParaRPr>
          </a:p>
          <a:p>
            <a:pPr indent="457200" algn="ctr" eaLnBrk="0" hangingPunct="0"/>
            <a:r>
              <a:rPr lang="ru-RU" sz="2400" b="1">
                <a:solidFill>
                  <a:srgbClr val="FF7C80"/>
                </a:solidFill>
                <a:latin typeface="Times New Roman" pitchFamily="18" charset="0"/>
                <a:ea typeface="Calibri" pitchFamily="34" charset="0"/>
                <a:cs typeface="Times New Roman" pitchFamily="18" charset="0"/>
              </a:rPr>
              <a:t>Неизбежным следствием такого положения является выбор консервативного пути развития отечественной космонавтики, </a:t>
            </a:r>
          </a:p>
          <a:p>
            <a:pPr indent="457200" algn="ctr" eaLnBrk="0" hangingPunct="0"/>
            <a:r>
              <a:rPr lang="ru-RU" sz="2400" b="1">
                <a:solidFill>
                  <a:srgbClr val="FF7C80"/>
                </a:solidFill>
                <a:latin typeface="Times New Roman" pitchFamily="18" charset="0"/>
                <a:ea typeface="Calibri" pitchFamily="34" charset="0"/>
                <a:cs typeface="Times New Roman" pitchFamily="18" charset="0"/>
              </a:rPr>
              <a:t>планированию «от достгнутого». </a:t>
            </a:r>
            <a:endParaRPr lang="ru-RU" sz="2400" b="1">
              <a:solidFill>
                <a:srgbClr val="FF7C80"/>
              </a:solidFill>
              <a:latin typeface="Arial" charset="0"/>
              <a:ea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395288" y="236538"/>
            <a:ext cx="8497887" cy="6432550"/>
          </a:xfrm>
          <a:prstGeom prst="rect">
            <a:avLst/>
          </a:prstGeom>
          <a:noFill/>
          <a:ln w="9525">
            <a:noFill/>
            <a:miter lim="800000"/>
            <a:headEnd/>
            <a:tailEnd/>
          </a:ln>
        </p:spPr>
        <p:txBody>
          <a:bodyPr anchor="ctr">
            <a:spAutoFit/>
          </a:bodyPr>
          <a:lstStyle/>
          <a:p>
            <a:pPr indent="457200" algn="just"/>
            <a:r>
              <a:rPr lang="ru-RU" sz="3200" b="1" i="1">
                <a:solidFill>
                  <a:srgbClr val="FF7C80"/>
                </a:solidFill>
                <a:latin typeface="Times New Roman" pitchFamily="18" charset="0"/>
                <a:ea typeface="Calibri" pitchFamily="34" charset="0"/>
                <a:cs typeface="Times New Roman" pitchFamily="18" charset="0"/>
              </a:rPr>
              <a:t>Проблема информации</a:t>
            </a:r>
          </a:p>
          <a:p>
            <a:pPr indent="457200" algn="just"/>
            <a:endParaRPr lang="ru-RU" sz="2000">
              <a:solidFill>
                <a:srgbClr val="FF7C80"/>
              </a:solidFill>
              <a:latin typeface="Arial" charset="0"/>
              <a:ea typeface="Calibri" pitchFamily="34" charset="0"/>
              <a:cs typeface="Times New Roman" pitchFamily="18" charset="0"/>
            </a:endParaRPr>
          </a:p>
          <a:p>
            <a:pPr indent="457200" algn="just" eaLnBrk="0" hangingPunct="0"/>
            <a:r>
              <a:rPr lang="ru-RU" sz="2000">
                <a:latin typeface="Times New Roman" pitchFamily="18" charset="0"/>
                <a:ea typeface="Calibri" pitchFamily="34" charset="0"/>
                <a:cs typeface="Times New Roman" pitchFamily="18" charset="0"/>
              </a:rPr>
              <a:t>Вторая проблема - информационная закрытость космической сферы деятельности в России. </a:t>
            </a:r>
          </a:p>
          <a:p>
            <a:pPr indent="457200" algn="just" eaLnBrk="0" hangingPunct="0"/>
            <a:endParaRPr lang="ru-RU" sz="2000">
              <a:latin typeface="Times New Roman" pitchFamily="18" charset="0"/>
              <a:ea typeface="Calibri" pitchFamily="34" charset="0"/>
              <a:cs typeface="Times New Roman" pitchFamily="18" charset="0"/>
            </a:endParaRPr>
          </a:p>
          <a:p>
            <a:pPr indent="457200" algn="just" eaLnBrk="0" hangingPunct="0"/>
            <a:r>
              <a:rPr lang="ru-RU" sz="2000">
                <a:latin typeface="Times New Roman" pitchFamily="18" charset="0"/>
                <a:ea typeface="Calibri" pitchFamily="34" charset="0"/>
                <a:cs typeface="Times New Roman" pitchFamily="18" charset="0"/>
              </a:rPr>
              <a:t>Реализуемая политика придания закрытого статуса ключевым документам не влияет на охрану военных либо иных секретов, но зачастую  позволяет многим федеральным чиновникам избежать публичной предметной критики. Невозможность оглашать количественные характеристики российской космической программы позволяет  представлять обществу и руководству такую подборку данных о состоянии дел в космонавтике, которая приукрашивает состояние дел и снижает общественный интерес к острым проблемам, препятствует их разрешению.</a:t>
            </a:r>
          </a:p>
          <a:p>
            <a:pPr indent="457200" algn="just" eaLnBrk="0" hangingPunct="0"/>
            <a:endParaRPr lang="ru-RU" sz="2000">
              <a:ea typeface="Calibri" pitchFamily="34" charset="0"/>
            </a:endParaRPr>
          </a:p>
          <a:p>
            <a:pPr indent="457200" algn="ctr" eaLnBrk="0" hangingPunct="0"/>
            <a:r>
              <a:rPr lang="ru-RU" sz="2400" b="1">
                <a:solidFill>
                  <a:srgbClr val="FF7C80"/>
                </a:solidFill>
                <a:latin typeface="Times New Roman" pitchFamily="18" charset="0"/>
                <a:ea typeface="Calibri" pitchFamily="34" charset="0"/>
                <a:cs typeface="Times New Roman" pitchFamily="18" charset="0"/>
              </a:rPr>
              <a:t>Такая политика имеет весьма  широкий спектр негативных последствий. Каждый из факторов в отдельности не слишком опасен, однако их множественность и длительность действия ведет к серьезному стратегическому проигрышу.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611188" y="428625"/>
            <a:ext cx="7921625" cy="6000750"/>
          </a:xfrm>
          <a:prstGeom prst="rect">
            <a:avLst/>
          </a:prstGeom>
          <a:noFill/>
          <a:ln w="9525">
            <a:noFill/>
            <a:miter lim="800000"/>
            <a:headEnd/>
            <a:tailEnd/>
          </a:ln>
        </p:spPr>
        <p:txBody>
          <a:bodyPr anchor="ctr">
            <a:spAutoFit/>
          </a:bodyPr>
          <a:lstStyle/>
          <a:p>
            <a:pPr indent="457200" algn="just"/>
            <a:r>
              <a:rPr lang="ru-RU" sz="3200" b="1" i="1">
                <a:solidFill>
                  <a:srgbClr val="FF7C80"/>
                </a:solidFill>
                <a:latin typeface="Times New Roman" pitchFamily="18" charset="0"/>
                <a:ea typeface="Calibri" pitchFamily="34" charset="0"/>
                <a:cs typeface="Times New Roman" pitchFamily="18" charset="0"/>
              </a:rPr>
              <a:t>Проблема законодательной базы</a:t>
            </a:r>
            <a:endParaRPr lang="ru-RU">
              <a:solidFill>
                <a:srgbClr val="FF7C80"/>
              </a:solidFill>
              <a:latin typeface="Arial" charset="0"/>
              <a:ea typeface="Calibri" pitchFamily="34" charset="0"/>
              <a:cs typeface="Times New Roman" pitchFamily="18" charset="0"/>
            </a:endParaRPr>
          </a:p>
          <a:p>
            <a:pPr indent="457200" algn="just" eaLnBrk="0" hangingPunct="0"/>
            <a:endParaRPr lang="ru-RU" sz="1600">
              <a:latin typeface="Times New Roman" pitchFamily="18" charset="0"/>
              <a:ea typeface="Calibri" pitchFamily="34" charset="0"/>
              <a:cs typeface="Times New Roman" pitchFamily="18" charset="0"/>
            </a:endParaRPr>
          </a:p>
          <a:p>
            <a:pPr indent="457200" algn="just" eaLnBrk="0" hangingPunct="0"/>
            <a:r>
              <a:rPr lang="ru-RU" sz="1600">
                <a:latin typeface="Times New Roman" pitchFamily="18" charset="0"/>
                <a:ea typeface="Calibri" pitchFamily="34" charset="0"/>
                <a:cs typeface="Times New Roman" pitchFamily="18" charset="0"/>
              </a:rPr>
              <a:t>Космическая деятельность существенно отличается от обычных видов деятельности в юридическом смысле, что вызывает необходимость ее специального нормативно-правового регулирования.</a:t>
            </a:r>
            <a:endParaRPr lang="ru-RU" sz="1600">
              <a:latin typeface="Arial" charset="0"/>
              <a:ea typeface="Calibri" pitchFamily="34" charset="0"/>
            </a:endParaRPr>
          </a:p>
          <a:p>
            <a:pPr indent="457200" algn="just" eaLnBrk="0" hangingPunct="0"/>
            <a:r>
              <a:rPr lang="ru-RU" sz="1600">
                <a:latin typeface="Times New Roman" pitchFamily="18" charset="0"/>
                <a:ea typeface="Calibri" pitchFamily="34" charset="0"/>
              </a:rPr>
              <a:t>Основным документом, формирующим правовую базу космической деятельности, является Закон Российской Федерации "О космической деятельности" от 20 августа 1993 года. </a:t>
            </a:r>
            <a:endParaRPr lang="ru-RU" sz="1600">
              <a:latin typeface="Arial" charset="0"/>
              <a:ea typeface="Calibri" pitchFamily="34" charset="0"/>
            </a:endParaRPr>
          </a:p>
          <a:p>
            <a:pPr indent="457200" algn="just" eaLnBrk="0" hangingPunct="0"/>
            <a:r>
              <a:rPr lang="ru-RU" sz="1600">
                <a:latin typeface="Times New Roman" pitchFamily="18" charset="0"/>
                <a:ea typeface="Calibri" pitchFamily="34" charset="0"/>
              </a:rPr>
              <a:t>Однако дальнейшая работа по совершенствованию космического законодательства была возложена на Роскосмос. Опять та же ошибка – решение вопросов правого регулирования деятельности Роскосмоса возложено на сам орган исполнительной власти. </a:t>
            </a:r>
          </a:p>
          <a:p>
            <a:pPr indent="457200" algn="just" eaLnBrk="0" hangingPunct="0"/>
            <a:r>
              <a:rPr lang="ru-RU" sz="1600">
                <a:latin typeface="Times New Roman" pitchFamily="18" charset="0"/>
                <a:ea typeface="Calibri" pitchFamily="34" charset="0"/>
              </a:rPr>
              <a:t>В результате:</a:t>
            </a:r>
          </a:p>
          <a:p>
            <a:pPr indent="457200"/>
            <a:endParaRPr lang="ru-RU" sz="1600">
              <a:ea typeface="Calibri" pitchFamily="34" charset="0"/>
            </a:endParaRPr>
          </a:p>
          <a:p>
            <a:pPr indent="457200"/>
            <a:r>
              <a:rPr lang="ru-RU" sz="1600" b="1">
                <a:ea typeface="Calibri" pitchFamily="34" charset="0"/>
              </a:rPr>
              <a:t>С 1995 г. до настоящего времени в Государственную Думу (ГД) было внесено 22 законопроектов по вопросам космической деятельности. </a:t>
            </a:r>
          </a:p>
          <a:p>
            <a:pPr indent="457200"/>
            <a:r>
              <a:rPr lang="ru-RU" sz="1600" b="1">
                <a:ea typeface="Calibri" pitchFamily="34" charset="0"/>
              </a:rPr>
              <a:t>	Принято – 1 законопроект (о поправках),</a:t>
            </a:r>
          </a:p>
          <a:p>
            <a:pPr indent="457200"/>
            <a:r>
              <a:rPr lang="ru-RU" sz="1600" b="1">
                <a:ea typeface="Calibri" pitchFamily="34" charset="0"/>
              </a:rPr>
              <a:t>	Отклонено – 20 </a:t>
            </a:r>
          </a:p>
          <a:p>
            <a:pPr indent="457200"/>
            <a:r>
              <a:rPr lang="ru-RU" sz="1600" b="1">
                <a:ea typeface="Calibri" pitchFamily="34" charset="0"/>
              </a:rPr>
              <a:t>	На рассмотрении -1.</a:t>
            </a:r>
          </a:p>
          <a:p>
            <a:pPr indent="457200" algn="just" eaLnBrk="0" hangingPunct="0"/>
            <a:endParaRPr lang="ru-RU" sz="1600">
              <a:latin typeface="Times New Roman" pitchFamily="18" charset="0"/>
              <a:ea typeface="Calibri" pitchFamily="34" charset="0"/>
            </a:endParaRPr>
          </a:p>
          <a:p>
            <a:pPr indent="457200" algn="ctr" eaLnBrk="0" hangingPunct="0"/>
            <a:r>
              <a:rPr lang="ru-RU" sz="1600" b="1">
                <a:solidFill>
                  <a:srgbClr val="FF7C80"/>
                </a:solidFill>
                <a:ea typeface="Calibri" pitchFamily="34" charset="0"/>
              </a:rPr>
              <a:t>Приходится констатировать полный провал на этом стратегическом направлении</a:t>
            </a:r>
            <a:endParaRPr lang="ru-RU" sz="1600">
              <a:latin typeface="Times New Roman" pitchFamily="18" charset="0"/>
              <a:ea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539750" y="706438"/>
            <a:ext cx="8280400" cy="5386387"/>
          </a:xfrm>
          <a:prstGeom prst="rect">
            <a:avLst/>
          </a:prstGeom>
          <a:noFill/>
          <a:ln w="9525">
            <a:noFill/>
            <a:miter lim="800000"/>
            <a:headEnd/>
            <a:tailEnd/>
          </a:ln>
        </p:spPr>
        <p:txBody>
          <a:bodyPr anchor="ctr">
            <a:spAutoFit/>
          </a:bodyPr>
          <a:lstStyle/>
          <a:p>
            <a:pPr indent="457200" algn="just"/>
            <a:r>
              <a:rPr lang="ru-RU" sz="3200" b="1">
                <a:solidFill>
                  <a:srgbClr val="00FF00"/>
                </a:solidFill>
                <a:latin typeface="Times New Roman" pitchFamily="18" charset="0"/>
                <a:ea typeface="Calibri" pitchFamily="34" charset="0"/>
                <a:cs typeface="Times New Roman" pitchFamily="18" charset="0"/>
              </a:rPr>
              <a:t>Пути решения</a:t>
            </a:r>
            <a:endParaRPr lang="ru-RU" sz="3200">
              <a:solidFill>
                <a:srgbClr val="00FF00"/>
              </a:solidFill>
              <a:latin typeface="Arial" charset="0"/>
              <a:ea typeface="Calibri" pitchFamily="34" charset="0"/>
              <a:cs typeface="Times New Roman" pitchFamily="18" charset="0"/>
            </a:endParaRPr>
          </a:p>
          <a:p>
            <a:pPr indent="457200" algn="just" eaLnBrk="0" hangingPunct="0"/>
            <a:endParaRPr lang="ru-RU" sz="3200">
              <a:solidFill>
                <a:srgbClr val="00FF00"/>
              </a:solidFill>
              <a:latin typeface="Arial" charset="0"/>
              <a:ea typeface="Calibri" pitchFamily="34" charset="0"/>
              <a:cs typeface="Times New Roman" pitchFamily="18" charset="0"/>
            </a:endParaRPr>
          </a:p>
          <a:p>
            <a:pPr indent="457200" algn="just" eaLnBrk="0" hangingPunct="0"/>
            <a:r>
              <a:rPr lang="ru-RU" sz="2000">
                <a:latin typeface="Times New Roman" pitchFamily="18" charset="0"/>
                <a:ea typeface="Calibri" pitchFamily="34" charset="0"/>
                <a:cs typeface="Times New Roman" pitchFamily="18" charset="0"/>
              </a:rPr>
              <a:t>Для решения основных проблем российской космонавтики требуется внесение корректив в действующую систему государственного управления космической деятельностью. </a:t>
            </a:r>
          </a:p>
          <a:p>
            <a:pPr indent="457200" algn="just" eaLnBrk="0" hangingPunct="0"/>
            <a:endParaRPr lang="ru-RU" sz="2000">
              <a:latin typeface="Arial" charset="0"/>
              <a:ea typeface="Calibri" pitchFamily="34" charset="0"/>
            </a:endParaRPr>
          </a:p>
          <a:p>
            <a:pPr indent="457200" algn="just" eaLnBrk="0" hangingPunct="0"/>
            <a:r>
              <a:rPr lang="ru-RU" sz="2000">
                <a:latin typeface="Times New Roman" pitchFamily="18" charset="0"/>
                <a:ea typeface="Calibri" pitchFamily="34" charset="0"/>
              </a:rPr>
              <a:t>Достаточно эффективным импульсом и инструментом для решения накопившихся проблем может стать создание  Совета по космосу при Президенте Российской Федерации. О необходимости такого органа говорилось со времен создания российской системы государственного управления космической деятельностью.</a:t>
            </a:r>
          </a:p>
          <a:p>
            <a:pPr indent="457200" algn="just" eaLnBrk="0" hangingPunct="0"/>
            <a:endParaRPr lang="ru-RU" sz="2000">
              <a:latin typeface="Arial" charset="0"/>
              <a:ea typeface="Calibri" pitchFamily="34" charset="0"/>
            </a:endParaRPr>
          </a:p>
          <a:p>
            <a:pPr indent="457200" algn="just" eaLnBrk="0" hangingPunct="0"/>
            <a:r>
              <a:rPr lang="ru-RU" sz="2000">
                <a:latin typeface="Times New Roman" pitchFamily="18" charset="0"/>
                <a:ea typeface="Calibri" pitchFamily="34" charset="0"/>
              </a:rPr>
              <a:t>Высокий статус создаваемого органа определяется общественно-социальной значимостью космонавтики и необходимостью согласованных действий ряда министерств и ведомств, часть из которых входит в прямое подчинение Президенту.</a:t>
            </a:r>
            <a:endParaRPr lang="ru-RU" sz="2000">
              <a:latin typeface="Arial" charset="0"/>
              <a:ea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трелка вниз 22"/>
          <p:cNvSpPr/>
          <p:nvPr/>
        </p:nvSpPr>
        <p:spPr>
          <a:xfrm flipH="1">
            <a:off x="5715000" y="4643438"/>
            <a:ext cx="244475"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4" name="Стрелка вниз 23"/>
          <p:cNvSpPr/>
          <p:nvPr/>
        </p:nvSpPr>
        <p:spPr>
          <a:xfrm flipH="1">
            <a:off x="7858125" y="4643438"/>
            <a:ext cx="244475"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7412" name="Line 92"/>
          <p:cNvSpPr>
            <a:spLocks noChangeShapeType="1"/>
          </p:cNvSpPr>
          <p:nvPr/>
        </p:nvSpPr>
        <p:spPr bwMode="auto">
          <a:xfrm>
            <a:off x="6875463" y="3346450"/>
            <a:ext cx="0" cy="258763"/>
          </a:xfrm>
          <a:prstGeom prst="line">
            <a:avLst/>
          </a:prstGeom>
          <a:noFill/>
          <a:ln w="28575">
            <a:solidFill>
              <a:schemeClr val="tx1"/>
            </a:solidFill>
            <a:round/>
            <a:headEnd/>
            <a:tailEnd/>
          </a:ln>
        </p:spPr>
        <p:txBody>
          <a:bodyPr/>
          <a:lstStyle/>
          <a:p>
            <a:endParaRPr lang="ru-RU"/>
          </a:p>
        </p:txBody>
      </p:sp>
      <p:sp>
        <p:nvSpPr>
          <p:cNvPr id="17413" name="_s1032"/>
          <p:cNvSpPr>
            <a:spLocks noChangeArrowheads="1"/>
          </p:cNvSpPr>
          <p:nvPr/>
        </p:nvSpPr>
        <p:spPr bwMode="auto">
          <a:xfrm>
            <a:off x="395288" y="3995738"/>
            <a:ext cx="1728787" cy="61595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ru-RU" sz="1200" b="1"/>
              <a:t>Инфраструктура</a:t>
            </a:r>
          </a:p>
          <a:p>
            <a:pPr algn="ctr"/>
            <a:r>
              <a:rPr lang="ru-RU" sz="1200" b="1"/>
              <a:t>использования</a:t>
            </a:r>
          </a:p>
        </p:txBody>
      </p:sp>
      <p:sp>
        <p:nvSpPr>
          <p:cNvPr id="17414" name="_s1032"/>
          <p:cNvSpPr>
            <a:spLocks noChangeArrowheads="1"/>
          </p:cNvSpPr>
          <p:nvPr/>
        </p:nvSpPr>
        <p:spPr bwMode="auto">
          <a:xfrm>
            <a:off x="5003800" y="4027488"/>
            <a:ext cx="1728788" cy="61595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ru-RU" sz="1200" b="1"/>
              <a:t>АМС,</a:t>
            </a:r>
          </a:p>
          <a:p>
            <a:pPr algn="ctr"/>
            <a:r>
              <a:rPr lang="ru-RU" sz="1200" b="1"/>
              <a:t>астрофизика</a:t>
            </a:r>
          </a:p>
        </p:txBody>
      </p:sp>
      <p:sp>
        <p:nvSpPr>
          <p:cNvPr id="17415" name="_s1033"/>
          <p:cNvSpPr>
            <a:spLocks noChangeArrowheads="1"/>
          </p:cNvSpPr>
          <p:nvPr/>
        </p:nvSpPr>
        <p:spPr bwMode="auto">
          <a:xfrm>
            <a:off x="6945313" y="4027488"/>
            <a:ext cx="1906587" cy="61595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ru-RU" sz="1200" b="1"/>
              <a:t>Пилотируемые</a:t>
            </a:r>
          </a:p>
          <a:p>
            <a:pPr algn="ctr"/>
            <a:r>
              <a:rPr lang="ru-RU" sz="1200" b="1"/>
              <a:t>полеты</a:t>
            </a:r>
          </a:p>
        </p:txBody>
      </p:sp>
      <p:sp>
        <p:nvSpPr>
          <p:cNvPr id="17416" name="_s1032"/>
          <p:cNvSpPr>
            <a:spLocks noChangeArrowheads="1"/>
          </p:cNvSpPr>
          <p:nvPr/>
        </p:nvSpPr>
        <p:spPr bwMode="auto">
          <a:xfrm>
            <a:off x="2555875" y="4027488"/>
            <a:ext cx="1728788" cy="61595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ru-RU" sz="1200" b="1"/>
              <a:t>Орбитальная</a:t>
            </a:r>
          </a:p>
          <a:p>
            <a:pPr algn="ctr"/>
            <a:r>
              <a:rPr lang="ru-RU" sz="1200" b="1"/>
              <a:t>группировка </a:t>
            </a:r>
          </a:p>
        </p:txBody>
      </p:sp>
      <p:sp>
        <p:nvSpPr>
          <p:cNvPr id="17417" name="Line 76"/>
          <p:cNvSpPr>
            <a:spLocks noChangeShapeType="1"/>
          </p:cNvSpPr>
          <p:nvPr/>
        </p:nvSpPr>
        <p:spPr bwMode="auto">
          <a:xfrm>
            <a:off x="2339975" y="3376613"/>
            <a:ext cx="0" cy="258762"/>
          </a:xfrm>
          <a:prstGeom prst="line">
            <a:avLst/>
          </a:prstGeom>
          <a:noFill/>
          <a:ln w="28575">
            <a:solidFill>
              <a:schemeClr val="tx1"/>
            </a:solidFill>
            <a:round/>
            <a:headEnd/>
            <a:tailEnd/>
          </a:ln>
        </p:spPr>
        <p:txBody>
          <a:bodyPr/>
          <a:lstStyle/>
          <a:p>
            <a:endParaRPr lang="ru-RU"/>
          </a:p>
        </p:txBody>
      </p:sp>
      <p:sp>
        <p:nvSpPr>
          <p:cNvPr id="17418" name="Line 77"/>
          <p:cNvSpPr>
            <a:spLocks noChangeShapeType="1"/>
          </p:cNvSpPr>
          <p:nvPr/>
        </p:nvSpPr>
        <p:spPr bwMode="auto">
          <a:xfrm flipV="1">
            <a:off x="1331913" y="3635375"/>
            <a:ext cx="0" cy="360363"/>
          </a:xfrm>
          <a:prstGeom prst="line">
            <a:avLst/>
          </a:prstGeom>
          <a:noFill/>
          <a:ln w="28575">
            <a:solidFill>
              <a:schemeClr val="tx1"/>
            </a:solidFill>
            <a:round/>
            <a:headEnd/>
            <a:tailEnd/>
          </a:ln>
        </p:spPr>
        <p:txBody>
          <a:bodyPr/>
          <a:lstStyle/>
          <a:p>
            <a:endParaRPr lang="ru-RU"/>
          </a:p>
        </p:txBody>
      </p:sp>
      <p:sp>
        <p:nvSpPr>
          <p:cNvPr id="17419" name="Line 78"/>
          <p:cNvSpPr>
            <a:spLocks noChangeShapeType="1"/>
          </p:cNvSpPr>
          <p:nvPr/>
        </p:nvSpPr>
        <p:spPr bwMode="auto">
          <a:xfrm>
            <a:off x="1331913" y="3635375"/>
            <a:ext cx="2087562" cy="0"/>
          </a:xfrm>
          <a:prstGeom prst="line">
            <a:avLst/>
          </a:prstGeom>
          <a:noFill/>
          <a:ln w="28575">
            <a:solidFill>
              <a:schemeClr val="tx1"/>
            </a:solidFill>
            <a:round/>
            <a:headEnd/>
            <a:tailEnd/>
          </a:ln>
        </p:spPr>
        <p:txBody>
          <a:bodyPr/>
          <a:lstStyle/>
          <a:p>
            <a:endParaRPr lang="ru-RU"/>
          </a:p>
        </p:txBody>
      </p:sp>
      <p:sp>
        <p:nvSpPr>
          <p:cNvPr id="17420" name="Line 79"/>
          <p:cNvSpPr>
            <a:spLocks noChangeShapeType="1"/>
          </p:cNvSpPr>
          <p:nvPr/>
        </p:nvSpPr>
        <p:spPr bwMode="auto">
          <a:xfrm>
            <a:off x="3419475" y="3635375"/>
            <a:ext cx="0" cy="392113"/>
          </a:xfrm>
          <a:prstGeom prst="line">
            <a:avLst/>
          </a:prstGeom>
          <a:noFill/>
          <a:ln w="28575">
            <a:solidFill>
              <a:schemeClr val="tx1"/>
            </a:solidFill>
            <a:round/>
            <a:headEnd/>
            <a:tailEnd/>
          </a:ln>
        </p:spPr>
        <p:txBody>
          <a:bodyPr/>
          <a:lstStyle/>
          <a:p>
            <a:endParaRPr lang="ru-RU"/>
          </a:p>
        </p:txBody>
      </p:sp>
      <p:sp>
        <p:nvSpPr>
          <p:cNvPr id="17421" name="Line 93"/>
          <p:cNvSpPr>
            <a:spLocks noChangeShapeType="1"/>
          </p:cNvSpPr>
          <p:nvPr/>
        </p:nvSpPr>
        <p:spPr bwMode="auto">
          <a:xfrm flipV="1">
            <a:off x="5867400" y="3605213"/>
            <a:ext cx="0" cy="422275"/>
          </a:xfrm>
          <a:prstGeom prst="line">
            <a:avLst/>
          </a:prstGeom>
          <a:noFill/>
          <a:ln w="28575">
            <a:solidFill>
              <a:schemeClr val="tx1"/>
            </a:solidFill>
            <a:round/>
            <a:headEnd/>
            <a:tailEnd/>
          </a:ln>
        </p:spPr>
        <p:txBody>
          <a:bodyPr/>
          <a:lstStyle/>
          <a:p>
            <a:endParaRPr lang="ru-RU"/>
          </a:p>
        </p:txBody>
      </p:sp>
      <p:sp>
        <p:nvSpPr>
          <p:cNvPr id="17422" name="Line 94"/>
          <p:cNvSpPr>
            <a:spLocks noChangeShapeType="1"/>
          </p:cNvSpPr>
          <p:nvPr/>
        </p:nvSpPr>
        <p:spPr bwMode="auto">
          <a:xfrm>
            <a:off x="5867400" y="3605213"/>
            <a:ext cx="2087563" cy="0"/>
          </a:xfrm>
          <a:prstGeom prst="line">
            <a:avLst/>
          </a:prstGeom>
          <a:noFill/>
          <a:ln w="28575">
            <a:solidFill>
              <a:schemeClr val="tx1"/>
            </a:solidFill>
            <a:round/>
            <a:headEnd/>
            <a:tailEnd/>
          </a:ln>
        </p:spPr>
        <p:txBody>
          <a:bodyPr/>
          <a:lstStyle/>
          <a:p>
            <a:endParaRPr lang="ru-RU"/>
          </a:p>
        </p:txBody>
      </p:sp>
      <p:sp>
        <p:nvSpPr>
          <p:cNvPr id="17423" name="Line 95"/>
          <p:cNvSpPr>
            <a:spLocks noChangeShapeType="1"/>
          </p:cNvSpPr>
          <p:nvPr/>
        </p:nvSpPr>
        <p:spPr bwMode="auto">
          <a:xfrm>
            <a:off x="7954963" y="3605213"/>
            <a:ext cx="0" cy="422275"/>
          </a:xfrm>
          <a:prstGeom prst="line">
            <a:avLst/>
          </a:prstGeom>
          <a:noFill/>
          <a:ln w="28575">
            <a:solidFill>
              <a:schemeClr val="tx1"/>
            </a:solidFill>
            <a:round/>
            <a:headEnd/>
            <a:tailEnd/>
          </a:ln>
        </p:spPr>
        <p:txBody>
          <a:bodyPr/>
          <a:lstStyle/>
          <a:p>
            <a:endParaRPr lang="ru-RU"/>
          </a:p>
        </p:txBody>
      </p:sp>
      <p:sp>
        <p:nvSpPr>
          <p:cNvPr id="17424" name="_s1033"/>
          <p:cNvSpPr>
            <a:spLocks noChangeArrowheads="1"/>
          </p:cNvSpPr>
          <p:nvPr/>
        </p:nvSpPr>
        <p:spPr bwMode="auto">
          <a:xfrm>
            <a:off x="3000375" y="1482725"/>
            <a:ext cx="3260725" cy="61595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ru-RU" b="1"/>
              <a:t>Космическая стратегия</a:t>
            </a:r>
          </a:p>
        </p:txBody>
      </p:sp>
      <p:sp>
        <p:nvSpPr>
          <p:cNvPr id="17425" name="_s1033"/>
          <p:cNvSpPr>
            <a:spLocks noChangeArrowheads="1"/>
          </p:cNvSpPr>
          <p:nvPr/>
        </p:nvSpPr>
        <p:spPr bwMode="auto">
          <a:xfrm>
            <a:off x="5922963" y="2730500"/>
            <a:ext cx="1905000" cy="615950"/>
          </a:xfrm>
          <a:prstGeom prst="roundRect">
            <a:avLst>
              <a:gd name="adj" fmla="val 16667"/>
            </a:avLst>
          </a:prstGeom>
          <a:solidFill>
            <a:srgbClr val="00FF00"/>
          </a:solidFill>
          <a:ln w="9525">
            <a:solidFill>
              <a:schemeClr val="tx1"/>
            </a:solidFill>
            <a:round/>
            <a:headEnd/>
            <a:tailEnd/>
          </a:ln>
        </p:spPr>
        <p:txBody>
          <a:bodyPr wrap="none" lIns="0" tIns="0" rIns="0" bIns="0" anchor="ctr"/>
          <a:lstStyle/>
          <a:p>
            <a:pPr algn="ctr"/>
            <a:r>
              <a:rPr lang="ru-RU" sz="1200" b="1"/>
              <a:t>«Полет к звездам»</a:t>
            </a:r>
          </a:p>
        </p:txBody>
      </p:sp>
      <p:sp>
        <p:nvSpPr>
          <p:cNvPr id="17426" name="_s1033"/>
          <p:cNvSpPr>
            <a:spLocks noChangeArrowheads="1"/>
          </p:cNvSpPr>
          <p:nvPr/>
        </p:nvSpPr>
        <p:spPr bwMode="auto">
          <a:xfrm>
            <a:off x="1385888" y="2760663"/>
            <a:ext cx="1906587" cy="61595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ru-RU" sz="1200" b="1"/>
              <a:t>«Полет к Земле»</a:t>
            </a:r>
          </a:p>
        </p:txBody>
      </p:sp>
      <p:cxnSp>
        <p:nvCxnSpPr>
          <p:cNvPr id="26" name="Соединительная линия уступом 25"/>
          <p:cNvCxnSpPr/>
          <p:nvPr/>
        </p:nvCxnSpPr>
        <p:spPr>
          <a:xfrm rot="16200000" flipH="1">
            <a:off x="5449888" y="1276350"/>
            <a:ext cx="631825" cy="2244725"/>
          </a:xfrm>
          <a:prstGeom prst="bentConnector3">
            <a:avLst>
              <a:gd name="adj1" fmla="val 51507"/>
            </a:avLst>
          </a:prstGeom>
          <a:ln>
            <a:solidFill>
              <a:schemeClr val="tx1">
                <a:lumMod val="75000"/>
              </a:schemeClr>
            </a:solidFill>
          </a:ln>
        </p:spPr>
        <p:style>
          <a:lnRef idx="3">
            <a:schemeClr val="accent4"/>
          </a:lnRef>
          <a:fillRef idx="0">
            <a:schemeClr val="accent4"/>
          </a:fillRef>
          <a:effectRef idx="2">
            <a:schemeClr val="accent4"/>
          </a:effectRef>
          <a:fontRef idx="minor">
            <a:schemeClr val="tx1"/>
          </a:fontRef>
        </p:style>
      </p:cxnSp>
      <p:cxnSp>
        <p:nvCxnSpPr>
          <p:cNvPr id="29" name="Shape 28"/>
          <p:cNvCxnSpPr/>
          <p:nvPr/>
        </p:nvCxnSpPr>
        <p:spPr>
          <a:xfrm rot="10800000" flipV="1">
            <a:off x="2352675" y="2406650"/>
            <a:ext cx="2290763" cy="354013"/>
          </a:xfrm>
          <a:prstGeom prst="bentConnector2">
            <a:avLst/>
          </a:prstGeom>
          <a:ln>
            <a:solidFill>
              <a:schemeClr val="tx1">
                <a:lumMod val="75000"/>
              </a:schemeClr>
            </a:solidFill>
          </a:ln>
        </p:spPr>
        <p:style>
          <a:lnRef idx="3">
            <a:schemeClr val="accent4"/>
          </a:lnRef>
          <a:fillRef idx="0">
            <a:schemeClr val="accent4"/>
          </a:fillRef>
          <a:effectRef idx="2">
            <a:schemeClr val="accent4"/>
          </a:effectRef>
          <a:fontRef idx="minor">
            <a:schemeClr val="tx1"/>
          </a:fontRef>
        </p:style>
      </p:cxnSp>
      <p:sp>
        <p:nvSpPr>
          <p:cNvPr id="17429" name="_s1033"/>
          <p:cNvSpPr>
            <a:spLocks noChangeArrowheads="1"/>
          </p:cNvSpPr>
          <p:nvPr/>
        </p:nvSpPr>
        <p:spPr bwMode="auto">
          <a:xfrm>
            <a:off x="5003800" y="5072063"/>
            <a:ext cx="3848100" cy="615950"/>
          </a:xfrm>
          <a:prstGeom prst="roundRect">
            <a:avLst>
              <a:gd name="adj" fmla="val 16667"/>
            </a:avLst>
          </a:prstGeom>
          <a:solidFill>
            <a:srgbClr val="00FF00"/>
          </a:solidFill>
          <a:ln w="9525">
            <a:solidFill>
              <a:schemeClr val="tx1"/>
            </a:solidFill>
            <a:round/>
            <a:headEnd/>
            <a:tailEnd/>
          </a:ln>
        </p:spPr>
        <p:txBody>
          <a:bodyPr wrap="none" lIns="0" tIns="0" rIns="0" bIns="0" anchor="ctr"/>
          <a:lstStyle/>
          <a:p>
            <a:pPr algn="ctr"/>
            <a:r>
              <a:rPr lang="ru-RU" sz="1600" b="1"/>
              <a:t>Большой Космический Проект</a:t>
            </a:r>
          </a:p>
        </p:txBody>
      </p:sp>
      <p:sp>
        <p:nvSpPr>
          <p:cNvPr id="27" name="Заголовок 1"/>
          <p:cNvSpPr txBox="1">
            <a:spLocks/>
          </p:cNvSpPr>
          <p:nvPr/>
        </p:nvSpPr>
        <p:spPr bwMode="auto">
          <a:xfrm>
            <a:off x="971600" y="421829"/>
            <a:ext cx="7416824" cy="4868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lstStyle/>
          <a:p>
            <a:pPr marL="342900" indent="-342900" algn="ctr" eaLnBrk="0" hangingPunct="0">
              <a:spcBef>
                <a:spcPct val="20000"/>
              </a:spcBef>
              <a:buClr>
                <a:schemeClr val="hlink"/>
              </a:buClr>
              <a:buSzPct val="60000"/>
              <a:defRPr/>
            </a:pPr>
            <a:r>
              <a:rPr lang="ru-RU" sz="2000" kern="0" dirty="0">
                <a:solidFill>
                  <a:srgbClr val="0070C0"/>
                </a:solidFill>
                <a:effectLst>
                  <a:outerShdw blurRad="38100" dist="38100" dir="2700000" algn="tl">
                    <a:srgbClr val="000000"/>
                  </a:outerShdw>
                </a:effectLst>
              </a:rPr>
              <a:t>Направления стратегии второго типа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466725" y="1270000"/>
            <a:ext cx="8459788" cy="5154613"/>
          </a:xfrm>
          <a:prstGeom prst="rect">
            <a:avLst/>
          </a:prstGeom>
          <a:noFill/>
          <a:ln w="9525">
            <a:noFill/>
            <a:miter lim="800000"/>
            <a:headEnd/>
            <a:tailEnd/>
          </a:ln>
        </p:spPr>
      </p:pic>
      <p:pic>
        <p:nvPicPr>
          <p:cNvPr id="3" name="Picture 7">
            <a:hlinkClick r:id="rId4"/>
          </p:cNvPr>
          <p:cNvPicPr>
            <a:picLocks noChangeAspect="1" noChangeArrowheads="1"/>
          </p:cNvPicPr>
          <p:nvPr/>
        </p:nvPicPr>
        <p:blipFill>
          <a:blip r:embed="rId5" cstate="email"/>
          <a:srcRect/>
          <a:stretch>
            <a:fillRect/>
          </a:stretch>
        </p:blipFill>
        <p:spPr bwMode="auto">
          <a:xfrm>
            <a:off x="683568" y="1535354"/>
            <a:ext cx="965433" cy="530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436" name="Прямоугольник 3"/>
          <p:cNvSpPr>
            <a:spLocks noChangeArrowheads="1"/>
          </p:cNvSpPr>
          <p:nvPr/>
        </p:nvSpPr>
        <p:spPr bwMode="auto">
          <a:xfrm>
            <a:off x="466725" y="260350"/>
            <a:ext cx="8459788" cy="646113"/>
          </a:xfrm>
          <a:prstGeom prst="rect">
            <a:avLst/>
          </a:prstGeom>
          <a:noFill/>
          <a:ln w="9525">
            <a:noFill/>
            <a:miter lim="800000"/>
            <a:headEnd/>
            <a:tailEnd/>
          </a:ln>
        </p:spPr>
        <p:txBody>
          <a:bodyPr>
            <a:spAutoFit/>
          </a:bodyPr>
          <a:lstStyle/>
          <a:p>
            <a:pPr algn="ctr"/>
            <a:r>
              <a:rPr lang="ru-RU"/>
              <a:t>Наиболее реалистичная концепция «возвращения на Луну» - высокороботизированная посещаемая лунная база.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5076825" y="2205038"/>
            <a:ext cx="3857625" cy="4249737"/>
          </a:xfrm>
          <a:prstGeom prst="rect">
            <a:avLst/>
          </a:prstGeom>
          <a:noFill/>
          <a:ln w="9525">
            <a:noFill/>
            <a:miter lim="800000"/>
            <a:headEnd/>
            <a:tailEnd/>
          </a:ln>
        </p:spPr>
      </p:pic>
      <p:pic>
        <p:nvPicPr>
          <p:cNvPr id="19459" name="Picture 5" descr="tug_yardu_2005_new_2"/>
          <p:cNvPicPr>
            <a:picLocks noChangeAspect="1" noChangeArrowheads="1"/>
          </p:cNvPicPr>
          <p:nvPr/>
        </p:nvPicPr>
        <p:blipFill>
          <a:blip r:embed="rId4" cstate="print"/>
          <a:srcRect/>
          <a:stretch>
            <a:fillRect/>
          </a:stretch>
        </p:blipFill>
        <p:spPr bwMode="auto">
          <a:xfrm>
            <a:off x="236538" y="708025"/>
            <a:ext cx="4695825" cy="3297238"/>
          </a:xfrm>
          <a:prstGeom prst="rect">
            <a:avLst/>
          </a:prstGeom>
          <a:noFill/>
          <a:ln w="9525">
            <a:noFill/>
            <a:miter lim="800000"/>
            <a:headEnd/>
            <a:tailEnd/>
          </a:ln>
        </p:spPr>
      </p:pic>
      <p:cxnSp>
        <p:nvCxnSpPr>
          <p:cNvPr id="34" name="Прямая со стрелкой 33"/>
          <p:cNvCxnSpPr/>
          <p:nvPr/>
        </p:nvCxnSpPr>
        <p:spPr>
          <a:xfrm>
            <a:off x="4643438" y="1484313"/>
            <a:ext cx="1441450" cy="10080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 Box 25"/>
          <p:cNvSpPr txBox="1">
            <a:spLocks noChangeArrowheads="1"/>
          </p:cNvSpPr>
          <p:nvPr/>
        </p:nvSpPr>
        <p:spPr bwMode="auto">
          <a:xfrm>
            <a:off x="236538" y="4176713"/>
            <a:ext cx="4695825" cy="2278062"/>
          </a:xfrm>
          <a:prstGeom prst="rect">
            <a:avLst/>
          </a:prstGeom>
          <a:noFill/>
          <a:ln w="9525">
            <a:noFill/>
            <a:miter lim="800000"/>
            <a:headEnd/>
            <a:tailEnd/>
          </a:ln>
        </p:spPr>
        <p:txBody>
          <a:bodyPr/>
          <a:lstStyle/>
          <a:p>
            <a:pPr defTabSz="995363">
              <a:lnSpc>
                <a:spcPct val="140000"/>
              </a:lnSpc>
              <a:tabLst>
                <a:tab pos="4486275" algn="l"/>
              </a:tabLst>
              <a:defRPr/>
            </a:pPr>
            <a:r>
              <a:rPr lang="ru-RU" sz="1050" dirty="0">
                <a:latin typeface="Arial Unicode MS" pitchFamily="34" charset="-128"/>
                <a:cs typeface="+mn-cs"/>
              </a:rPr>
              <a:t>Начальная масса . . . . . . . . . . . . . . . . . . . . . . . . . . . . . . 500 т</a:t>
            </a:r>
          </a:p>
          <a:p>
            <a:pPr defTabSz="995363">
              <a:lnSpc>
                <a:spcPct val="140000"/>
              </a:lnSpc>
              <a:tabLst>
                <a:tab pos="4486275" algn="l"/>
              </a:tabLst>
              <a:defRPr/>
            </a:pPr>
            <a:r>
              <a:rPr lang="ru-RU" sz="1050" dirty="0">
                <a:latin typeface="Arial Unicode MS" pitchFamily="34" charset="-128"/>
                <a:cs typeface="+mn-cs"/>
              </a:rPr>
              <a:t>Мощность ядерной энергоустановки . . . . . . . . . . . . . . 24 МВт</a:t>
            </a:r>
          </a:p>
          <a:p>
            <a:pPr defTabSz="995363">
              <a:lnSpc>
                <a:spcPct val="140000"/>
              </a:lnSpc>
              <a:tabLst>
                <a:tab pos="4486275" algn="l"/>
              </a:tabLst>
              <a:defRPr/>
            </a:pPr>
            <a:r>
              <a:rPr lang="ru-RU" sz="1050" dirty="0">
                <a:latin typeface="Arial Unicode MS" pitchFamily="34" charset="-128"/>
                <a:cs typeface="+mn-cs"/>
              </a:rPr>
              <a:t>Масса полезного груза . . . . . . . . . . . . . . . . . . . . . . . . . .120 т</a:t>
            </a:r>
          </a:p>
          <a:p>
            <a:pPr defTabSz="995363">
              <a:lnSpc>
                <a:spcPct val="140000"/>
              </a:lnSpc>
              <a:tabLst>
                <a:tab pos="4486275" algn="l"/>
              </a:tabLst>
              <a:defRPr/>
            </a:pPr>
            <a:r>
              <a:rPr lang="ru-RU" sz="1050" dirty="0">
                <a:latin typeface="Arial Unicode MS" pitchFamily="34" charset="-128"/>
                <a:cs typeface="+mn-cs"/>
              </a:rPr>
              <a:t>Удельн</a:t>
            </a:r>
            <a:r>
              <a:rPr lang="ru-RU" sz="1050" dirty="0">
                <a:cs typeface="+mn-cs"/>
              </a:rPr>
              <a:t>ый</a:t>
            </a:r>
            <a:r>
              <a:rPr lang="ru-RU" sz="1050" dirty="0">
                <a:latin typeface="Arial Unicode MS" pitchFamily="34" charset="-128"/>
                <a:cs typeface="+mn-cs"/>
              </a:rPr>
              <a:t> импульс электроракетных двигателей . .</a:t>
            </a:r>
            <a:r>
              <a:rPr lang="ru-RU" sz="1050" dirty="0">
                <a:cs typeface="+mn-cs"/>
              </a:rPr>
              <a:t> </a:t>
            </a:r>
            <a:r>
              <a:rPr lang="ru-RU" sz="1050" dirty="0">
                <a:latin typeface="Arial Unicode MS" pitchFamily="34" charset="-128"/>
                <a:cs typeface="+mn-cs"/>
              </a:rPr>
              <a:t>. 5000 – 9000 с</a:t>
            </a:r>
          </a:p>
          <a:p>
            <a:pPr defTabSz="995363">
              <a:lnSpc>
                <a:spcPct val="140000"/>
              </a:lnSpc>
              <a:tabLst>
                <a:tab pos="4486275" algn="l"/>
              </a:tabLst>
              <a:defRPr/>
            </a:pPr>
            <a:r>
              <a:rPr lang="ru-RU" sz="1050" dirty="0">
                <a:cs typeface="+mn-cs"/>
              </a:rPr>
              <a:t>Т</a:t>
            </a:r>
            <a:r>
              <a:rPr lang="ru-RU" sz="1050" dirty="0">
                <a:latin typeface="Arial Unicode MS" pitchFamily="34" charset="-128"/>
                <a:cs typeface="+mn-cs"/>
              </a:rPr>
              <a:t>яга </a:t>
            </a:r>
            <a:r>
              <a:rPr lang="ru-RU" sz="1050" dirty="0">
                <a:cs typeface="+mn-cs"/>
              </a:rPr>
              <a:t>двигательной установки </a:t>
            </a:r>
            <a:r>
              <a:rPr lang="ru-RU" sz="1050" dirty="0">
                <a:latin typeface="Arial Unicode MS" pitchFamily="34" charset="-128"/>
                <a:cs typeface="+mn-cs"/>
              </a:rPr>
              <a:t>. . . . . . . . . . . . . . . . . 50 кгс</a:t>
            </a:r>
          </a:p>
          <a:p>
            <a:pPr defTabSz="995363">
              <a:lnSpc>
                <a:spcPct val="140000"/>
              </a:lnSpc>
              <a:tabLst>
                <a:tab pos="4486275" algn="l"/>
              </a:tabLst>
              <a:defRPr/>
            </a:pPr>
            <a:r>
              <a:rPr lang="ru-RU" sz="1050" dirty="0">
                <a:latin typeface="Arial Unicode MS" pitchFamily="34" charset="-128"/>
                <a:cs typeface="+mn-cs"/>
              </a:rPr>
              <a:t>Запас рабочего тела . . . . . . . . . . . . . . . . . . . . . . . . . . . 260 т</a:t>
            </a:r>
          </a:p>
          <a:p>
            <a:pPr defTabSz="995363">
              <a:lnSpc>
                <a:spcPct val="140000"/>
              </a:lnSpc>
              <a:tabLst>
                <a:tab pos="4486275" algn="l"/>
              </a:tabLst>
              <a:defRPr/>
            </a:pPr>
            <a:r>
              <a:rPr lang="ru-RU" sz="1050" dirty="0">
                <a:latin typeface="Arial Unicode MS" pitchFamily="34" charset="-128"/>
                <a:cs typeface="+mn-cs"/>
              </a:rPr>
              <a:t>Экипаж . . . . . . . . . . . . . . . . . . . . . . . . . . . . . . . . . . . . . . .4</a:t>
            </a:r>
            <a:r>
              <a:rPr lang="ru-RU" sz="1050" dirty="0">
                <a:cs typeface="+mn-cs"/>
              </a:rPr>
              <a:t> – 6 </a:t>
            </a:r>
            <a:r>
              <a:rPr lang="ru-RU" sz="1050" dirty="0">
                <a:latin typeface="Arial Unicode MS" pitchFamily="34" charset="-128"/>
                <a:cs typeface="+mn-cs"/>
              </a:rPr>
              <a:t>чел.</a:t>
            </a:r>
          </a:p>
          <a:p>
            <a:pPr defTabSz="995363">
              <a:lnSpc>
                <a:spcPct val="140000"/>
              </a:lnSpc>
              <a:tabLst>
                <a:tab pos="4486275" algn="l"/>
              </a:tabLst>
              <a:defRPr/>
            </a:pPr>
            <a:r>
              <a:rPr lang="ru-RU" sz="1050" dirty="0">
                <a:latin typeface="Arial Unicode MS" pitchFamily="34" charset="-128"/>
                <a:cs typeface="+mn-cs"/>
              </a:rPr>
              <a:t>Ресурс . . . . . . . . . . . . . . . . . . . . . . . . . . . . . . . . . . . . . . .15 лет</a:t>
            </a:r>
            <a:endParaRPr lang="ru-RU" sz="1200" dirty="0">
              <a:cs typeface="+mn-cs"/>
            </a:endParaRPr>
          </a:p>
        </p:txBody>
      </p:sp>
      <p:sp>
        <p:nvSpPr>
          <p:cNvPr id="19462" name="Text Box 3"/>
          <p:cNvSpPr txBox="1">
            <a:spLocks noChangeArrowheads="1"/>
          </p:cNvSpPr>
          <p:nvPr/>
        </p:nvSpPr>
        <p:spPr bwMode="auto">
          <a:xfrm>
            <a:off x="1419225" y="180975"/>
            <a:ext cx="7026275" cy="320675"/>
          </a:xfrm>
          <a:prstGeom prst="rect">
            <a:avLst/>
          </a:prstGeom>
          <a:noFill/>
          <a:ln w="9525">
            <a:noFill/>
            <a:miter lim="800000"/>
            <a:headEnd/>
            <a:tailEnd/>
          </a:ln>
        </p:spPr>
        <p:txBody>
          <a:bodyPr lIns="0" tIns="0" rIns="0" bIns="0">
            <a:spAutoFit/>
          </a:bodyPr>
          <a:lstStyle/>
          <a:p>
            <a:pPr algn="ctr" defTabSz="1682750"/>
            <a:r>
              <a:rPr lang="ru-RU" sz="2100"/>
              <a:t>Межпланетный экспедиционный комплекс (МЭК)</a:t>
            </a:r>
          </a:p>
        </p:txBody>
      </p:sp>
      <p:pic>
        <p:nvPicPr>
          <p:cNvPr id="37" name="Рисунок 36">
            <a:hlinkClick r:id="rId5"/>
          </p:cNvPr>
          <p:cNvPicPr/>
          <p:nvPr/>
        </p:nvPicPr>
        <p:blipFill>
          <a:blip r:embed="rId6" cstate="email"/>
          <a:srcRect/>
          <a:stretch>
            <a:fillRect/>
          </a:stretch>
        </p:blipFill>
        <p:spPr bwMode="auto">
          <a:xfrm>
            <a:off x="539552" y="836712"/>
            <a:ext cx="1085356" cy="415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1238250" y="404813"/>
            <a:ext cx="66675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Диаграмма 1"/>
          <p:cNvPicPr>
            <a:picLocks noChangeArrowheads="1"/>
          </p:cNvPicPr>
          <p:nvPr/>
        </p:nvPicPr>
        <p:blipFill>
          <a:blip r:embed="rId3" cstate="print"/>
          <a:srcRect/>
          <a:stretch>
            <a:fillRect/>
          </a:stretch>
        </p:blipFill>
        <p:spPr bwMode="auto">
          <a:xfrm>
            <a:off x="1619250" y="374650"/>
            <a:ext cx="6169025" cy="3619500"/>
          </a:xfrm>
          <a:prstGeom prst="rect">
            <a:avLst/>
          </a:prstGeom>
          <a:noFill/>
          <a:ln w="9525">
            <a:noFill/>
            <a:miter lim="800000"/>
            <a:headEnd/>
            <a:tailEnd/>
          </a:ln>
        </p:spPr>
      </p:pic>
      <p:sp>
        <p:nvSpPr>
          <p:cNvPr id="21507" name="Прямоугольник 4"/>
          <p:cNvSpPr>
            <a:spLocks noChangeArrowheads="1"/>
          </p:cNvSpPr>
          <p:nvPr/>
        </p:nvSpPr>
        <p:spPr bwMode="auto">
          <a:xfrm>
            <a:off x="323850" y="4508500"/>
            <a:ext cx="8640763" cy="1970088"/>
          </a:xfrm>
          <a:prstGeom prst="rect">
            <a:avLst/>
          </a:prstGeom>
          <a:noFill/>
          <a:ln w="9525">
            <a:noFill/>
            <a:miter lim="800000"/>
            <a:headEnd/>
            <a:tailEnd/>
          </a:ln>
        </p:spPr>
        <p:txBody>
          <a:bodyPr>
            <a:spAutoFit/>
          </a:bodyPr>
          <a:lstStyle/>
          <a:p>
            <a:pPr algn="just"/>
            <a:r>
              <a:rPr lang="ru-RU"/>
              <a:t>Сравнение затрат на использование внешних ресурсов доставляемых на орбиту Земли с Луны, близких астероидов, Марса и внешних спутников Юпитера.</a:t>
            </a:r>
          </a:p>
          <a:p>
            <a:pPr algn="just"/>
            <a:endParaRPr lang="ru-RU"/>
          </a:p>
          <a:p>
            <a:pPr algn="just"/>
            <a:r>
              <a:rPr lang="ru-RU"/>
              <a:t>На диаграмме – условная масса аппарата для доставки груза </a:t>
            </a:r>
          </a:p>
          <a:p>
            <a:pPr algn="just"/>
            <a:r>
              <a:rPr lang="ru-RU"/>
              <a:t>(с Луны = 1). </a:t>
            </a:r>
            <a:r>
              <a:rPr lang="ru-RU" sz="1400" i="1"/>
              <a:t>Аппарат стартует с низкой околоземной орбиты и при возвращении использует аэродинамическое торможение.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Стратегия – это :</a:t>
            </a:r>
            <a:endParaRPr lang="ru-RU" dirty="0"/>
          </a:p>
        </p:txBody>
      </p:sp>
      <p:sp>
        <p:nvSpPr>
          <p:cNvPr id="3" name="Содержимое 2"/>
          <p:cNvSpPr>
            <a:spLocks noGrp="1"/>
          </p:cNvSpPr>
          <p:nvPr>
            <p:ph idx="1"/>
          </p:nvPr>
        </p:nvSpPr>
        <p:spPr/>
        <p:txBody>
          <a:bodyPr/>
          <a:lstStyle/>
          <a:p>
            <a:pPr>
              <a:defRPr/>
            </a:pPr>
            <a:endParaRPr lang="ru-RU" dirty="0" smtClean="0"/>
          </a:p>
          <a:p>
            <a:pPr>
              <a:defRPr/>
            </a:pPr>
            <a:r>
              <a:rPr lang="ru-RU" sz="2400" i="1" dirty="0" smtClean="0"/>
              <a:t>например:</a:t>
            </a:r>
          </a:p>
          <a:p>
            <a:pPr>
              <a:defRPr/>
            </a:pPr>
            <a:endParaRPr lang="ru-RU" sz="2400" i="1" dirty="0" smtClean="0"/>
          </a:p>
          <a:p>
            <a:pPr>
              <a:defRPr/>
            </a:pPr>
            <a:r>
              <a:rPr lang="ru-RU" dirty="0" smtClean="0"/>
              <a:t>"формы организации человеческих взаимодействий" </a:t>
            </a:r>
          </a:p>
          <a:p>
            <a:pPr>
              <a:defRPr/>
            </a:pPr>
            <a:endParaRPr lang="ru-RU" dirty="0" smtClean="0"/>
          </a:p>
          <a:p>
            <a:pPr>
              <a:defRPr/>
            </a:pPr>
            <a:r>
              <a:rPr lang="ru-RU" dirty="0" smtClean="0"/>
              <a:t>"оптимизация действий в условиях ограниченных ресурсов".</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250825" y="1196975"/>
            <a:ext cx="8713788" cy="4892675"/>
          </a:xfrm>
          <a:prstGeom prst="rect">
            <a:avLst/>
          </a:prstGeom>
          <a:noFill/>
          <a:ln w="9525">
            <a:noFill/>
            <a:miter lim="800000"/>
            <a:headEnd/>
            <a:tailEnd/>
          </a:ln>
        </p:spPr>
        <p:txBody>
          <a:bodyPr>
            <a:spAutoFit/>
          </a:bodyPr>
          <a:lstStyle/>
          <a:p>
            <a:pPr>
              <a:spcAft>
                <a:spcPts val="1200"/>
              </a:spcAft>
            </a:pPr>
            <a:r>
              <a:rPr lang="ru-RU"/>
              <a:t>В России имеются все объективные предпосылки для решения такой задачи:</a:t>
            </a:r>
          </a:p>
          <a:p>
            <a:pPr>
              <a:spcAft>
                <a:spcPts val="1200"/>
              </a:spcAft>
            </a:pPr>
            <a:r>
              <a:rPr lang="ru-RU"/>
              <a:t>- природные ресурсы, объем и разнообразие которых больше, чем в любом ином государстве;</a:t>
            </a:r>
          </a:p>
          <a:p>
            <a:pPr>
              <a:spcAft>
                <a:spcPts val="1200"/>
              </a:spcAft>
            </a:pPr>
            <a:r>
              <a:rPr lang="ru-RU"/>
              <a:t>- самый большой по времени опыт космической деятельности, причем здесь следует учитывать и обширный негативный опыт;</a:t>
            </a:r>
          </a:p>
          <a:p>
            <a:pPr>
              <a:spcAft>
                <a:spcPts val="1200"/>
              </a:spcAft>
            </a:pPr>
            <a:r>
              <a:rPr lang="ru-RU"/>
              <a:t>- космическая инфраструктура, способная обеспечить реализацию любых разумных задач;</a:t>
            </a:r>
          </a:p>
          <a:p>
            <a:pPr>
              <a:spcAft>
                <a:spcPts val="1200"/>
              </a:spcAft>
            </a:pPr>
            <a:r>
              <a:rPr lang="ru-RU"/>
              <a:t>- ракетно-космическая промышленность, по физическим объемам производства занимающая первое место в мире;</a:t>
            </a:r>
          </a:p>
          <a:p>
            <a:pPr>
              <a:spcAft>
                <a:spcPts val="1200"/>
              </a:spcAft>
            </a:pPr>
            <a:r>
              <a:rPr lang="ru-RU"/>
              <a:t>- специалисты, способные решать любые современные задачи космонавтики;</a:t>
            </a:r>
          </a:p>
          <a:p>
            <a:pPr>
              <a:spcAft>
                <a:spcPts val="1200"/>
              </a:spcAft>
            </a:pPr>
            <a:r>
              <a:rPr lang="ru-RU"/>
              <a:t>- значительная общественная поддержка работам по решению задач в космической сфере.</a:t>
            </a:r>
          </a:p>
        </p:txBody>
      </p:sp>
      <p:sp>
        <p:nvSpPr>
          <p:cNvPr id="3" name="Прямоугольник 2"/>
          <p:cNvSpPr/>
          <p:nvPr/>
        </p:nvSpPr>
        <p:spPr>
          <a:xfrm>
            <a:off x="251520" y="260648"/>
            <a:ext cx="8462392" cy="76944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indent="457200" algn="ctr" eaLnBrk="0" hangingPunct="0">
              <a:defRPr/>
            </a:pPr>
            <a:r>
              <a:rPr lang="ru-RU" sz="2000">
                <a:solidFill>
                  <a:srgbClr val="002060"/>
                </a:solidFill>
                <a:latin typeface="Times New Roman" pitchFamily="18" charset="0"/>
                <a:cs typeface="Calibri" pitchFamily="34" charset="0"/>
              </a:rPr>
              <a:t>Какие-то из кратко описанных проектов могут показаться фантастическими. </a:t>
            </a:r>
            <a:r>
              <a:rPr lang="ru-RU" sz="2400" b="1">
                <a:solidFill>
                  <a:srgbClr val="002060"/>
                </a:solidFill>
                <a:latin typeface="Times New Roman" pitchFamily="18" charset="0"/>
                <a:cs typeface="Calibri" pitchFamily="34" charset="0"/>
              </a:rPr>
              <a:t>Однако…</a:t>
            </a:r>
            <a:endParaRPr lang="ru-RU" sz="1200">
              <a:solidFill>
                <a:srgbClr val="002060"/>
              </a:solidFill>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071563" y="2349500"/>
            <a:ext cx="7072312" cy="954088"/>
          </a:xfrm>
          <a:prstGeom prst="rect">
            <a:avLst/>
          </a:prstGeom>
          <a:noFill/>
          <a:ln w="9525">
            <a:noFill/>
            <a:miter lim="800000"/>
            <a:headEnd/>
            <a:tailEnd/>
          </a:ln>
        </p:spPr>
        <p:txBody>
          <a:bodyPr>
            <a:spAutoFit/>
          </a:bodyPr>
          <a:lstStyle/>
          <a:p>
            <a:pPr algn="ctr"/>
            <a:r>
              <a:rPr lang="ru-RU" sz="2800" b="1"/>
              <a:t>Большие Космические Проекты</a:t>
            </a:r>
          </a:p>
          <a:p>
            <a:pPr algn="ctr"/>
            <a:r>
              <a:rPr lang="ru-RU" sz="2800" b="1"/>
              <a:t>Третьего тысячелетия н.э.</a:t>
            </a:r>
          </a:p>
        </p:txBody>
      </p:sp>
      <p:sp>
        <p:nvSpPr>
          <p:cNvPr id="23555" name="Rectangle 1"/>
          <p:cNvSpPr>
            <a:spLocks noChangeArrowheads="1"/>
          </p:cNvSpPr>
          <p:nvPr/>
        </p:nvSpPr>
        <p:spPr bwMode="auto">
          <a:xfrm>
            <a:off x="827088" y="5208588"/>
            <a:ext cx="7885112" cy="708025"/>
          </a:xfrm>
          <a:prstGeom prst="rect">
            <a:avLst/>
          </a:prstGeom>
          <a:noFill/>
          <a:ln w="9525">
            <a:noFill/>
            <a:miter lim="800000"/>
            <a:headEnd/>
            <a:tailEnd/>
          </a:ln>
        </p:spPr>
        <p:txBody>
          <a:bodyPr anchor="ctr">
            <a:spAutoFit/>
          </a:bodyPr>
          <a:lstStyle/>
          <a:p>
            <a:pPr indent="457200" algn="ctr"/>
            <a:r>
              <a:rPr lang="ru-RU" sz="2000">
                <a:latin typeface="Times New Roman" pitchFamily="18" charset="0"/>
                <a:ea typeface="Calibri" pitchFamily="34" charset="0"/>
                <a:cs typeface="Times New Roman" pitchFamily="18" charset="0"/>
              </a:rPr>
              <a:t>Принципиальный подход к оценке таких проектов – необходимость опоры только на предвидимые технологии.</a:t>
            </a:r>
            <a:endParaRPr lang="ru-RU" sz="2800">
              <a:latin typeface="Arial" charset="0"/>
              <a:ea typeface="Calibri" pitchFamily="34" charset="0"/>
              <a:cs typeface="Times New Roman" pitchFamily="18" charset="0"/>
            </a:endParaRPr>
          </a:p>
        </p:txBody>
      </p:sp>
      <p:sp>
        <p:nvSpPr>
          <p:cNvPr id="23556" name="Rectangle 1"/>
          <p:cNvSpPr>
            <a:spLocks noChangeArrowheads="1"/>
          </p:cNvSpPr>
          <p:nvPr/>
        </p:nvSpPr>
        <p:spPr bwMode="auto">
          <a:xfrm>
            <a:off x="684213" y="158750"/>
            <a:ext cx="7883525" cy="1016000"/>
          </a:xfrm>
          <a:prstGeom prst="rect">
            <a:avLst/>
          </a:prstGeom>
          <a:noFill/>
          <a:ln w="9525">
            <a:noFill/>
            <a:miter lim="800000"/>
            <a:headEnd/>
            <a:tailEnd/>
          </a:ln>
        </p:spPr>
        <p:txBody>
          <a:bodyPr anchor="ctr">
            <a:spAutoFit/>
          </a:bodyPr>
          <a:lstStyle/>
          <a:p>
            <a:pPr indent="457200" algn="ctr"/>
            <a:r>
              <a:rPr lang="ru-RU" sz="2000">
                <a:latin typeface="Times New Roman" pitchFamily="18" charset="0"/>
                <a:ea typeface="Calibri" pitchFamily="34" charset="0"/>
                <a:cs typeface="Times New Roman" pitchFamily="18" charset="0"/>
              </a:rPr>
              <a:t>Чтобы эффективно оценивать современные концепции развития в нашем веке, необходимо иметь представление и о самом отдаленном будущем.</a:t>
            </a:r>
            <a:endParaRPr lang="ru-RU" sz="2800">
              <a:latin typeface="Arial"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2" descr="800px-Spacecolony1.jpg"/>
          <p:cNvPicPr>
            <a:picLocks noChangeAspect="1"/>
          </p:cNvPicPr>
          <p:nvPr/>
        </p:nvPicPr>
        <p:blipFill>
          <a:blip r:embed="rId3" cstate="print"/>
          <a:srcRect/>
          <a:stretch>
            <a:fillRect/>
          </a:stretch>
        </p:blipFill>
        <p:spPr bwMode="auto">
          <a:xfrm>
            <a:off x="4572000" y="3214688"/>
            <a:ext cx="4095750" cy="3000375"/>
          </a:xfrm>
          <a:prstGeom prst="rect">
            <a:avLst/>
          </a:prstGeom>
          <a:noFill/>
          <a:ln w="9525">
            <a:noFill/>
            <a:miter lim="800000"/>
            <a:headEnd/>
            <a:tailEnd/>
          </a:ln>
        </p:spPr>
      </p:pic>
      <p:pic>
        <p:nvPicPr>
          <p:cNvPr id="24579" name="Рисунок 1" descr="764px-Spacecolony3edit.jpg"/>
          <p:cNvPicPr>
            <a:picLocks noChangeAspect="1"/>
          </p:cNvPicPr>
          <p:nvPr/>
        </p:nvPicPr>
        <p:blipFill>
          <a:blip r:embed="rId4" cstate="print"/>
          <a:srcRect/>
          <a:stretch>
            <a:fillRect/>
          </a:stretch>
        </p:blipFill>
        <p:spPr bwMode="auto">
          <a:xfrm>
            <a:off x="1071563" y="1006475"/>
            <a:ext cx="4084637" cy="3208338"/>
          </a:xfrm>
          <a:prstGeom prst="rect">
            <a:avLst/>
          </a:prstGeom>
          <a:noFill/>
          <a:ln w="9525">
            <a:noFill/>
            <a:miter lim="800000"/>
            <a:headEnd/>
            <a:tailEnd/>
          </a:ln>
        </p:spPr>
      </p:pic>
      <p:sp>
        <p:nvSpPr>
          <p:cNvPr id="24580" name="TextBox 3"/>
          <p:cNvSpPr txBox="1">
            <a:spLocks noChangeArrowheads="1"/>
          </p:cNvSpPr>
          <p:nvPr/>
        </p:nvSpPr>
        <p:spPr bwMode="auto">
          <a:xfrm>
            <a:off x="1357313" y="357188"/>
            <a:ext cx="7072312" cy="523875"/>
          </a:xfrm>
          <a:prstGeom prst="rect">
            <a:avLst/>
          </a:prstGeom>
          <a:noFill/>
          <a:ln w="9525">
            <a:noFill/>
            <a:miter lim="800000"/>
            <a:headEnd/>
            <a:tailEnd/>
          </a:ln>
        </p:spPr>
        <p:txBody>
          <a:bodyPr>
            <a:spAutoFit/>
          </a:bodyPr>
          <a:lstStyle/>
          <a:p>
            <a:pPr algn="ctr"/>
            <a:r>
              <a:rPr lang="ru-RU" sz="2800" b="1"/>
              <a:t>Орбитальные поселения</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1" descr="staging_2l.jpg"/>
          <p:cNvPicPr>
            <a:picLocks noChangeAspect="1"/>
          </p:cNvPicPr>
          <p:nvPr/>
        </p:nvPicPr>
        <p:blipFill>
          <a:blip r:embed="rId3" cstate="print"/>
          <a:srcRect/>
          <a:stretch>
            <a:fillRect/>
          </a:stretch>
        </p:blipFill>
        <p:spPr bwMode="auto">
          <a:xfrm>
            <a:off x="881063" y="857250"/>
            <a:ext cx="7620000" cy="5715000"/>
          </a:xfrm>
          <a:prstGeom prst="rect">
            <a:avLst/>
          </a:prstGeom>
          <a:noFill/>
          <a:ln w="9525">
            <a:noFill/>
            <a:miter lim="800000"/>
            <a:headEnd/>
            <a:tailEnd/>
          </a:ln>
        </p:spPr>
      </p:pic>
      <p:sp>
        <p:nvSpPr>
          <p:cNvPr id="25603" name="TextBox 2"/>
          <p:cNvSpPr txBox="1">
            <a:spLocks noChangeArrowheads="1"/>
          </p:cNvSpPr>
          <p:nvPr/>
        </p:nvSpPr>
        <p:spPr bwMode="auto">
          <a:xfrm>
            <a:off x="1357313" y="214313"/>
            <a:ext cx="7072312" cy="523875"/>
          </a:xfrm>
          <a:prstGeom prst="rect">
            <a:avLst/>
          </a:prstGeom>
          <a:noFill/>
          <a:ln w="9525">
            <a:noFill/>
            <a:miter lim="800000"/>
            <a:headEnd/>
            <a:tailEnd/>
          </a:ln>
        </p:spPr>
        <p:txBody>
          <a:bodyPr>
            <a:spAutoFit/>
          </a:bodyPr>
          <a:lstStyle/>
          <a:p>
            <a:pPr algn="ctr"/>
            <a:r>
              <a:rPr lang="ru-RU" sz="2800" b="1"/>
              <a:t>Межзвездные перелеты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descr="105704main_venus2.jpg"/>
          <p:cNvPicPr>
            <a:picLocks noChangeAspect="1"/>
          </p:cNvPicPr>
          <p:nvPr/>
        </p:nvPicPr>
        <p:blipFill>
          <a:blip r:embed="rId3" cstate="print"/>
          <a:srcRect/>
          <a:stretch>
            <a:fillRect/>
          </a:stretch>
        </p:blipFill>
        <p:spPr bwMode="auto">
          <a:xfrm>
            <a:off x="857250" y="928688"/>
            <a:ext cx="3333750" cy="3146425"/>
          </a:xfrm>
          <a:prstGeom prst="rect">
            <a:avLst/>
          </a:prstGeom>
          <a:noFill/>
          <a:ln w="9525">
            <a:noFill/>
            <a:miter lim="800000"/>
            <a:headEnd/>
            <a:tailEnd/>
          </a:ln>
        </p:spPr>
      </p:pic>
      <p:pic>
        <p:nvPicPr>
          <p:cNvPr id="26627" name="Рисунок 2" descr="105706main_venus4.jpg"/>
          <p:cNvPicPr>
            <a:picLocks noChangeAspect="1"/>
          </p:cNvPicPr>
          <p:nvPr/>
        </p:nvPicPr>
        <p:blipFill>
          <a:blip r:embed="rId4" cstate="print"/>
          <a:srcRect/>
          <a:stretch>
            <a:fillRect/>
          </a:stretch>
        </p:blipFill>
        <p:spPr bwMode="auto">
          <a:xfrm>
            <a:off x="4286250" y="2928938"/>
            <a:ext cx="4365625" cy="3265487"/>
          </a:xfrm>
          <a:prstGeom prst="rect">
            <a:avLst/>
          </a:prstGeom>
          <a:noFill/>
          <a:ln w="9525">
            <a:noFill/>
            <a:miter lim="800000"/>
            <a:headEnd/>
            <a:tailEnd/>
          </a:ln>
        </p:spPr>
      </p:pic>
      <p:sp>
        <p:nvSpPr>
          <p:cNvPr id="26628" name="TextBox 3"/>
          <p:cNvSpPr txBox="1">
            <a:spLocks noChangeArrowheads="1"/>
          </p:cNvSpPr>
          <p:nvPr/>
        </p:nvSpPr>
        <p:spPr bwMode="auto">
          <a:xfrm>
            <a:off x="1357313" y="357188"/>
            <a:ext cx="7072312" cy="523875"/>
          </a:xfrm>
          <a:prstGeom prst="rect">
            <a:avLst/>
          </a:prstGeom>
          <a:noFill/>
          <a:ln w="9525">
            <a:noFill/>
            <a:miter lim="800000"/>
            <a:headEnd/>
            <a:tailEnd/>
          </a:ln>
        </p:spPr>
        <p:txBody>
          <a:bodyPr>
            <a:spAutoFit/>
          </a:bodyPr>
          <a:lstStyle/>
          <a:p>
            <a:pPr algn="ctr"/>
            <a:r>
              <a:rPr lang="ru-RU" sz="2800" b="1"/>
              <a:t>Терраформирование Венеры</a:t>
            </a:r>
          </a:p>
        </p:txBody>
      </p:sp>
      <p:sp>
        <p:nvSpPr>
          <p:cNvPr id="26629" name="TextBox 5"/>
          <p:cNvSpPr txBox="1">
            <a:spLocks noChangeArrowheads="1"/>
          </p:cNvSpPr>
          <p:nvPr/>
        </p:nvSpPr>
        <p:spPr bwMode="auto">
          <a:xfrm>
            <a:off x="857250" y="4332288"/>
            <a:ext cx="3333750" cy="830262"/>
          </a:xfrm>
          <a:prstGeom prst="rect">
            <a:avLst/>
          </a:prstGeom>
          <a:noFill/>
          <a:ln w="9525">
            <a:noFill/>
            <a:miter lim="800000"/>
            <a:headEnd/>
            <a:tailEnd/>
          </a:ln>
        </p:spPr>
        <p:txBody>
          <a:bodyPr>
            <a:spAutoFit/>
          </a:bodyPr>
          <a:lstStyle/>
          <a:p>
            <a:pPr algn="ctr"/>
            <a:r>
              <a:rPr lang="ru-RU" sz="2400" b="1">
                <a:solidFill>
                  <a:srgbClr val="00B050"/>
                </a:solidFill>
              </a:rPr>
              <a:t>90 атм =</a:t>
            </a:r>
            <a:r>
              <a:rPr lang="en-US" sz="2400" b="1">
                <a:solidFill>
                  <a:srgbClr val="00B050"/>
                </a:solidFill>
              </a:rPr>
              <a:t>&gt; 1 </a:t>
            </a:r>
            <a:r>
              <a:rPr lang="ru-RU" sz="2400" b="1">
                <a:solidFill>
                  <a:srgbClr val="00B050"/>
                </a:solidFill>
              </a:rPr>
              <a:t>атм</a:t>
            </a:r>
          </a:p>
          <a:p>
            <a:pPr algn="ctr"/>
            <a:r>
              <a:rPr lang="ru-RU" sz="2400" b="1">
                <a:solidFill>
                  <a:srgbClr val="00B050"/>
                </a:solidFill>
              </a:rPr>
              <a:t>500С =</a:t>
            </a:r>
            <a:r>
              <a:rPr lang="en-US" sz="2400" b="1">
                <a:solidFill>
                  <a:srgbClr val="00B050"/>
                </a:solidFill>
              </a:rPr>
              <a:t>&gt; 25C</a:t>
            </a:r>
            <a:endParaRPr lang="ru-RU" sz="2400" b="1">
              <a:solidFill>
                <a:srgbClr val="00B05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1" descr="Схема.jpg"/>
          <p:cNvPicPr>
            <a:picLocks noChangeAspect="1"/>
          </p:cNvPicPr>
          <p:nvPr/>
        </p:nvPicPr>
        <p:blipFill>
          <a:blip r:embed="rId3" cstate="print"/>
          <a:srcRect/>
          <a:stretch>
            <a:fillRect/>
          </a:stretch>
        </p:blipFill>
        <p:spPr bwMode="auto">
          <a:xfrm>
            <a:off x="2268538" y="981075"/>
            <a:ext cx="5715000" cy="3892550"/>
          </a:xfrm>
          <a:prstGeom prst="rect">
            <a:avLst/>
          </a:prstGeom>
          <a:noFill/>
          <a:ln w="9525">
            <a:noFill/>
            <a:miter lim="800000"/>
            <a:headEnd/>
            <a:tailEnd/>
          </a:ln>
        </p:spPr>
      </p:pic>
      <p:sp>
        <p:nvSpPr>
          <p:cNvPr id="27651" name="TextBox 3"/>
          <p:cNvSpPr txBox="1">
            <a:spLocks noChangeArrowheads="1"/>
          </p:cNvSpPr>
          <p:nvPr/>
        </p:nvSpPr>
        <p:spPr bwMode="auto">
          <a:xfrm>
            <a:off x="1357313" y="214313"/>
            <a:ext cx="7072312" cy="523875"/>
          </a:xfrm>
          <a:prstGeom prst="rect">
            <a:avLst/>
          </a:prstGeom>
          <a:noFill/>
          <a:ln w="9525">
            <a:noFill/>
            <a:miter lim="800000"/>
            <a:headEnd/>
            <a:tailEnd/>
          </a:ln>
        </p:spPr>
        <p:txBody>
          <a:bodyPr>
            <a:spAutoFit/>
          </a:bodyPr>
          <a:lstStyle/>
          <a:p>
            <a:pPr algn="ctr"/>
            <a:r>
              <a:rPr lang="ru-RU" sz="2800" b="1"/>
              <a:t>Начало освоения Галактики</a:t>
            </a:r>
          </a:p>
        </p:txBody>
      </p:sp>
      <p:sp>
        <p:nvSpPr>
          <p:cNvPr id="27652" name="TextBox 4"/>
          <p:cNvSpPr txBox="1">
            <a:spLocks noChangeArrowheads="1"/>
          </p:cNvSpPr>
          <p:nvPr/>
        </p:nvSpPr>
        <p:spPr bwMode="auto">
          <a:xfrm>
            <a:off x="2500313" y="5046663"/>
            <a:ext cx="4572000" cy="523875"/>
          </a:xfrm>
          <a:prstGeom prst="rect">
            <a:avLst/>
          </a:prstGeom>
          <a:noFill/>
          <a:ln w="9525">
            <a:noFill/>
            <a:miter lim="800000"/>
            <a:headEnd/>
            <a:tailEnd/>
          </a:ln>
        </p:spPr>
        <p:txBody>
          <a:bodyPr>
            <a:spAutoFit/>
          </a:bodyPr>
          <a:lstStyle/>
          <a:p>
            <a:pPr algn="ctr"/>
            <a:r>
              <a:rPr lang="ru-RU" sz="2800" b="1">
                <a:solidFill>
                  <a:srgbClr val="00B050"/>
                </a:solidFill>
              </a:rPr>
              <a:t>10 миллионов лет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a:spLocks noGrp="1"/>
          </p:cNvSpPr>
          <p:nvPr>
            <p:ph idx="1"/>
          </p:nvPr>
        </p:nvSpPr>
        <p:spPr>
          <a:xfrm>
            <a:off x="3436938" y="441325"/>
            <a:ext cx="3097212" cy="503238"/>
          </a:xfrm>
        </p:spPr>
        <p:txBody>
          <a:bodyPr/>
          <a:lstStyle/>
          <a:p>
            <a:pPr>
              <a:buFont typeface="Wingdings" pitchFamily="2" charset="2"/>
              <a:buNone/>
              <a:defRPr/>
            </a:pPr>
            <a:r>
              <a:rPr lang="ru-RU" sz="2000" dirty="0" smtClean="0"/>
              <a:t>100 000 световых лет</a:t>
            </a:r>
            <a:endParaRPr lang="ru-RU" sz="2000" dirty="0"/>
          </a:p>
        </p:txBody>
      </p:sp>
      <p:pic>
        <p:nvPicPr>
          <p:cNvPr id="28675" name="Picture 2"/>
          <p:cNvPicPr>
            <a:picLocks noChangeAspect="1" noChangeArrowheads="1"/>
          </p:cNvPicPr>
          <p:nvPr/>
        </p:nvPicPr>
        <p:blipFill>
          <a:blip r:embed="rId3" cstate="print"/>
          <a:srcRect/>
          <a:stretch>
            <a:fillRect/>
          </a:stretch>
        </p:blipFill>
        <p:spPr bwMode="auto">
          <a:xfrm>
            <a:off x="2212975" y="1341438"/>
            <a:ext cx="4921250" cy="3692525"/>
          </a:xfrm>
          <a:prstGeom prst="rect">
            <a:avLst/>
          </a:prstGeom>
          <a:noFill/>
          <a:ln w="9525">
            <a:noFill/>
            <a:miter lim="800000"/>
            <a:headEnd/>
            <a:tailEnd/>
          </a:ln>
        </p:spPr>
      </p:pic>
      <p:sp>
        <p:nvSpPr>
          <p:cNvPr id="4" name="Содержимое 2"/>
          <p:cNvSpPr txBox="1">
            <a:spLocks/>
          </p:cNvSpPr>
          <p:nvPr/>
        </p:nvSpPr>
        <p:spPr bwMode="auto">
          <a:xfrm>
            <a:off x="323850" y="5445125"/>
            <a:ext cx="8229600" cy="792163"/>
          </a:xfrm>
          <a:prstGeom prst="rect">
            <a:avLst/>
          </a:prstGeom>
          <a:noFill/>
          <a:ln w="9525">
            <a:noFill/>
            <a:miter lim="800000"/>
            <a:headEnd/>
            <a:tailEnd/>
          </a:ln>
          <a:effectLst/>
        </p:spPr>
        <p:txBody>
          <a:bodyPr/>
          <a:lstStyle/>
          <a:p>
            <a:pPr marL="342900" indent="-342900" algn="ctr" eaLnBrk="0" hangingPunct="0">
              <a:spcBef>
                <a:spcPct val="20000"/>
              </a:spcBef>
              <a:buClr>
                <a:schemeClr val="hlink"/>
              </a:buClr>
              <a:buSzPct val="60000"/>
              <a:defRPr/>
            </a:pPr>
            <a:r>
              <a:rPr lang="ru-RU" sz="2000" kern="0" dirty="0">
                <a:effectLst>
                  <a:outerShdw blurRad="38100" dist="38100" dir="2700000" algn="tl">
                    <a:srgbClr val="000000"/>
                  </a:outerShdw>
                </a:effectLst>
                <a:latin typeface="+mn-lt"/>
                <a:cs typeface="+mn-cs"/>
              </a:rPr>
              <a:t>400 миллиардов звезд</a:t>
            </a:r>
          </a:p>
        </p:txBody>
      </p:sp>
      <p:cxnSp>
        <p:nvCxnSpPr>
          <p:cNvPr id="8" name="Прямая со стрелкой 7"/>
          <p:cNvCxnSpPr/>
          <p:nvPr/>
        </p:nvCxnSpPr>
        <p:spPr>
          <a:xfrm>
            <a:off x="2212975" y="981075"/>
            <a:ext cx="492125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8678" name="Прямоугольник 8"/>
          <p:cNvSpPr>
            <a:spLocks noChangeArrowheads="1"/>
          </p:cNvSpPr>
          <p:nvPr/>
        </p:nvSpPr>
        <p:spPr bwMode="auto">
          <a:xfrm>
            <a:off x="8045450" y="2874963"/>
            <a:ext cx="774700" cy="369887"/>
          </a:xfrm>
          <a:prstGeom prst="rect">
            <a:avLst/>
          </a:prstGeom>
          <a:noFill/>
          <a:ln w="9525">
            <a:noFill/>
            <a:miter lim="800000"/>
            <a:headEnd/>
            <a:tailEnd/>
          </a:ln>
        </p:spPr>
        <p:txBody>
          <a:bodyPr wrap="none">
            <a:spAutoFit/>
          </a:bodyPr>
          <a:lstStyle/>
          <a:p>
            <a:r>
              <a:rPr lang="ru-RU"/>
              <a:t>1000</a:t>
            </a:r>
          </a:p>
        </p:txBody>
      </p:sp>
      <p:cxnSp>
        <p:nvCxnSpPr>
          <p:cNvPr id="12" name="Прямая соединительная линия 11"/>
          <p:cNvCxnSpPr/>
          <p:nvPr/>
        </p:nvCxnSpPr>
        <p:spPr>
          <a:xfrm>
            <a:off x="4733925" y="2636838"/>
            <a:ext cx="33115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Прямая соединительная линия 12"/>
          <p:cNvCxnSpPr/>
          <p:nvPr/>
        </p:nvCxnSpPr>
        <p:spPr>
          <a:xfrm>
            <a:off x="4733925" y="3500438"/>
            <a:ext cx="33115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p:cNvCxnSpPr/>
          <p:nvPr/>
        </p:nvCxnSpPr>
        <p:spPr>
          <a:xfrm>
            <a:off x="7829550" y="2636838"/>
            <a:ext cx="0" cy="8636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95288" y="2967038"/>
            <a:ext cx="8064500" cy="3416300"/>
          </a:xfrm>
          <a:prstGeom prst="rect">
            <a:avLst/>
          </a:prstGeom>
          <a:noFill/>
          <a:ln w="9525">
            <a:noFill/>
            <a:miter lim="800000"/>
            <a:headEnd/>
            <a:tailEnd/>
          </a:ln>
        </p:spPr>
        <p:txBody>
          <a:bodyPr anchor="ctr">
            <a:spAutoFit/>
          </a:bodyPr>
          <a:lstStyle/>
          <a:p>
            <a:pPr indent="450850" algn="ctr"/>
            <a:r>
              <a:rPr lang="ru-RU" b="1">
                <a:latin typeface="Arial" charset="0"/>
              </a:rPr>
              <a:t>Моисеев Иван Михайлович,</a:t>
            </a:r>
            <a:r>
              <a:rPr lang="ru-RU">
                <a:latin typeface="Arial" charset="0"/>
              </a:rPr>
              <a:t> </a:t>
            </a:r>
          </a:p>
          <a:p>
            <a:pPr indent="450850" algn="ctr"/>
            <a:endParaRPr lang="ru-RU">
              <a:latin typeface="Arial" charset="0"/>
            </a:endParaRPr>
          </a:p>
          <a:p>
            <a:pPr indent="450850" algn="ctr"/>
            <a:r>
              <a:rPr lang="ru-RU">
                <a:latin typeface="Arial" charset="0"/>
              </a:rPr>
              <a:t>Руководитель ИКП,</a:t>
            </a:r>
          </a:p>
          <a:p>
            <a:pPr indent="450850" algn="ctr"/>
            <a:r>
              <a:rPr lang="ru-RU">
                <a:latin typeface="Arial" charset="0"/>
              </a:rPr>
              <a:t>Научный руководитель МКК.</a:t>
            </a:r>
          </a:p>
          <a:p>
            <a:pPr indent="450850" algn="ctr"/>
            <a:endParaRPr lang="ru-RU">
              <a:latin typeface="Arial" charset="0"/>
            </a:endParaRPr>
          </a:p>
          <a:p>
            <a:pPr indent="450850" algn="ctr"/>
            <a:r>
              <a:rPr lang="ru-RU" sz="2800" b="1">
                <a:latin typeface="Arial" charset="0"/>
                <a:hlinkClick r:id="rId3"/>
              </a:rPr>
              <a:t>i_mois@mail.ru</a:t>
            </a:r>
            <a:endParaRPr lang="ru-RU" sz="2800" b="1">
              <a:latin typeface="Arial" charset="0"/>
            </a:endParaRPr>
          </a:p>
          <a:p>
            <a:pPr indent="450850" algn="ctr"/>
            <a:endParaRPr lang="ru-RU" sz="2800" b="1">
              <a:latin typeface="Arial" charset="0"/>
            </a:endParaRPr>
          </a:p>
          <a:p>
            <a:pPr indent="450850" algn="ctr"/>
            <a:r>
              <a:rPr lang="ru-RU" sz="3200" b="1">
                <a:latin typeface="Times New Roman" pitchFamily="18" charset="0"/>
                <a:hlinkClick r:id="rId4"/>
              </a:rPr>
              <a:t>http://path-2.narod.ru</a:t>
            </a:r>
            <a:endParaRPr lang="ru-RU" sz="3200" b="1">
              <a:latin typeface="Times New Roman" pitchFamily="18" charset="0"/>
            </a:endParaRPr>
          </a:p>
          <a:p>
            <a:pPr indent="450850" algn="ctr"/>
            <a:endParaRPr lang="ru-RU" sz="2000" b="1">
              <a:solidFill>
                <a:srgbClr val="00FF00"/>
              </a:solidFill>
              <a:latin typeface="Times New Roman" pitchFamily="18" charset="0"/>
            </a:endParaRPr>
          </a:p>
          <a:p>
            <a:pPr indent="450850" algn="ctr"/>
            <a:endParaRPr lang="ru-RU" b="1">
              <a:latin typeface="Arial" charset="0"/>
            </a:endParaRPr>
          </a:p>
        </p:txBody>
      </p:sp>
      <p:sp>
        <p:nvSpPr>
          <p:cNvPr id="6" name="Заголовок 1"/>
          <p:cNvSpPr txBox="1">
            <a:spLocks/>
          </p:cNvSpPr>
          <p:nvPr/>
        </p:nvSpPr>
        <p:spPr bwMode="auto">
          <a:xfrm>
            <a:off x="899592" y="404664"/>
            <a:ext cx="7416824" cy="151216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lstStyle/>
          <a:p>
            <a:pPr marL="342900" indent="-342900" algn="ctr" eaLnBrk="0" hangingPunct="0">
              <a:spcBef>
                <a:spcPct val="20000"/>
              </a:spcBef>
              <a:buClr>
                <a:schemeClr val="hlink"/>
              </a:buClr>
              <a:buSzPct val="60000"/>
              <a:defRPr/>
            </a:pPr>
            <a:r>
              <a:rPr lang="ru-RU" sz="4000" kern="0" dirty="0">
                <a:solidFill>
                  <a:srgbClr val="0070C0"/>
                </a:solidFill>
                <a:effectLst>
                  <a:outerShdw blurRad="38100" dist="38100" dir="2700000" algn="tl">
                    <a:srgbClr val="000000"/>
                  </a:outerShdw>
                </a:effectLst>
              </a:rPr>
              <a:t>Благодарю за внимание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179388" y="61913"/>
            <a:ext cx="8686800" cy="630237"/>
          </a:xfrm>
        </p:spPr>
        <p:txBody>
          <a:bodyPr/>
          <a:lstStyle/>
          <a:p>
            <a:pPr>
              <a:defRPr/>
            </a:pPr>
            <a:r>
              <a:rPr lang="ru-RU" dirty="0" smtClean="0"/>
              <a:t>Два вида стратегий</a:t>
            </a:r>
            <a:endParaRPr lang="ru-RU" dirty="0"/>
          </a:p>
        </p:txBody>
      </p:sp>
      <p:pic>
        <p:nvPicPr>
          <p:cNvPr id="5123" name="Picture 2"/>
          <p:cNvPicPr>
            <a:picLocks noChangeAspect="1" noChangeArrowheads="1"/>
          </p:cNvPicPr>
          <p:nvPr/>
        </p:nvPicPr>
        <p:blipFill>
          <a:blip r:embed="rId3" cstate="print"/>
          <a:srcRect/>
          <a:stretch>
            <a:fillRect/>
          </a:stretch>
        </p:blipFill>
        <p:spPr bwMode="auto">
          <a:xfrm>
            <a:off x="5508625" y="2249488"/>
            <a:ext cx="3470275" cy="1995487"/>
          </a:xfrm>
          <a:prstGeom prst="rect">
            <a:avLst/>
          </a:prstGeom>
          <a:noFill/>
          <a:ln w="9525">
            <a:noFill/>
            <a:miter lim="800000"/>
            <a:headEnd/>
            <a:tailEnd/>
          </a:ln>
        </p:spPr>
      </p:pic>
      <p:pic>
        <p:nvPicPr>
          <p:cNvPr id="5124" name="Picture 3"/>
          <p:cNvPicPr>
            <a:picLocks noChangeAspect="1" noChangeArrowheads="1"/>
          </p:cNvPicPr>
          <p:nvPr/>
        </p:nvPicPr>
        <p:blipFill>
          <a:blip r:embed="rId4" cstate="print"/>
          <a:srcRect/>
          <a:stretch>
            <a:fillRect/>
          </a:stretch>
        </p:blipFill>
        <p:spPr bwMode="auto">
          <a:xfrm>
            <a:off x="3754438" y="908050"/>
            <a:ext cx="2354262" cy="1701800"/>
          </a:xfrm>
          <a:prstGeom prst="rect">
            <a:avLst/>
          </a:prstGeom>
          <a:noFill/>
          <a:ln w="9525">
            <a:noFill/>
            <a:miter lim="800000"/>
            <a:headEnd/>
            <a:tailEnd/>
          </a:ln>
        </p:spPr>
      </p:pic>
      <p:pic>
        <p:nvPicPr>
          <p:cNvPr id="5125" name="Picture 4" descr="сх_2"/>
          <p:cNvPicPr>
            <a:picLocks noChangeAspect="1" noChangeArrowheads="1"/>
          </p:cNvPicPr>
          <p:nvPr/>
        </p:nvPicPr>
        <p:blipFill>
          <a:blip r:embed="rId5" cstate="print"/>
          <a:srcRect/>
          <a:stretch>
            <a:fillRect/>
          </a:stretch>
        </p:blipFill>
        <p:spPr bwMode="auto">
          <a:xfrm>
            <a:off x="971550" y="4244975"/>
            <a:ext cx="3890963" cy="2424113"/>
          </a:xfrm>
          <a:prstGeom prst="rect">
            <a:avLst/>
          </a:prstGeom>
          <a:noFill/>
          <a:ln w="9525">
            <a:noFill/>
            <a:miter lim="800000"/>
            <a:headEnd/>
            <a:tailEnd/>
          </a:ln>
        </p:spPr>
      </p:pic>
      <p:pic>
        <p:nvPicPr>
          <p:cNvPr id="5126" name="Picture 4"/>
          <p:cNvPicPr>
            <a:picLocks noChangeAspect="1" noChangeArrowheads="1"/>
          </p:cNvPicPr>
          <p:nvPr/>
        </p:nvPicPr>
        <p:blipFill>
          <a:blip r:embed="rId6" cstate="print"/>
          <a:srcRect/>
          <a:stretch>
            <a:fillRect/>
          </a:stretch>
        </p:blipFill>
        <p:spPr bwMode="auto">
          <a:xfrm>
            <a:off x="192088" y="2609850"/>
            <a:ext cx="2363787" cy="1773238"/>
          </a:xfrm>
          <a:prstGeom prst="rect">
            <a:avLst/>
          </a:prstGeom>
          <a:noFill/>
          <a:ln w="9525">
            <a:noFill/>
            <a:miter lim="800000"/>
            <a:headEnd/>
            <a:tailEnd/>
          </a:ln>
        </p:spPr>
      </p:pic>
      <p:cxnSp>
        <p:nvCxnSpPr>
          <p:cNvPr id="10" name="Прямая соединительная линия 9"/>
          <p:cNvCxnSpPr/>
          <p:nvPr/>
        </p:nvCxnSpPr>
        <p:spPr>
          <a:xfrm>
            <a:off x="1258888" y="908050"/>
            <a:ext cx="6842125" cy="5616575"/>
          </a:xfrm>
          <a:prstGeom prst="line">
            <a:avLst/>
          </a:prstGeom>
        </p:spPr>
        <p:style>
          <a:lnRef idx="3">
            <a:schemeClr val="accent1"/>
          </a:lnRef>
          <a:fillRef idx="0">
            <a:schemeClr val="accent1"/>
          </a:fillRef>
          <a:effectRef idx="2">
            <a:schemeClr val="accent1"/>
          </a:effectRef>
          <a:fontRef idx="minor">
            <a:schemeClr val="tx1"/>
          </a:fontRef>
        </p:style>
      </p:cxnSp>
      <p:sp>
        <p:nvSpPr>
          <p:cNvPr id="5128" name="Прямоугольник 8"/>
          <p:cNvSpPr>
            <a:spLocks noChangeArrowheads="1"/>
          </p:cNvSpPr>
          <p:nvPr/>
        </p:nvSpPr>
        <p:spPr bwMode="auto">
          <a:xfrm>
            <a:off x="7697788" y="4418013"/>
            <a:ext cx="1281112" cy="523875"/>
          </a:xfrm>
          <a:prstGeom prst="rect">
            <a:avLst/>
          </a:prstGeom>
          <a:noFill/>
          <a:ln w="9525">
            <a:noFill/>
            <a:miter lim="800000"/>
            <a:headEnd/>
            <a:tailEnd/>
          </a:ln>
        </p:spPr>
        <p:txBody>
          <a:bodyPr wrap="none">
            <a:spAutoFit/>
          </a:bodyPr>
          <a:lstStyle/>
          <a:p>
            <a:r>
              <a:rPr lang="ru-RU" sz="2800"/>
              <a:t>Куда?</a:t>
            </a:r>
          </a:p>
        </p:txBody>
      </p:sp>
      <p:sp>
        <p:nvSpPr>
          <p:cNvPr id="5129" name="Прямоугольник 10"/>
          <p:cNvSpPr>
            <a:spLocks noChangeArrowheads="1"/>
          </p:cNvSpPr>
          <p:nvPr/>
        </p:nvSpPr>
        <p:spPr bwMode="auto">
          <a:xfrm>
            <a:off x="5049838" y="6300788"/>
            <a:ext cx="2614612" cy="400050"/>
          </a:xfrm>
          <a:prstGeom prst="rect">
            <a:avLst/>
          </a:prstGeom>
          <a:noFill/>
          <a:ln w="9525">
            <a:noFill/>
            <a:miter lim="800000"/>
            <a:headEnd/>
            <a:tailEnd/>
          </a:ln>
        </p:spPr>
        <p:txBody>
          <a:bodyPr wrap="none">
            <a:spAutoFit/>
          </a:bodyPr>
          <a:lstStyle/>
          <a:p>
            <a:r>
              <a:rPr lang="ru-RU" sz="2000" b="1"/>
              <a:t>Каким образом?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4"/>
          <p:cNvSpPr>
            <a:spLocks noChangeArrowheads="1"/>
          </p:cNvSpPr>
          <p:nvPr/>
        </p:nvSpPr>
        <p:spPr bwMode="auto">
          <a:xfrm>
            <a:off x="250825" y="973138"/>
            <a:ext cx="8713788" cy="1262062"/>
          </a:xfrm>
          <a:prstGeom prst="rect">
            <a:avLst/>
          </a:prstGeom>
          <a:noFill/>
          <a:ln w="9525">
            <a:noFill/>
            <a:miter lim="800000"/>
            <a:headEnd/>
            <a:tailEnd/>
          </a:ln>
        </p:spPr>
        <p:txBody>
          <a:bodyPr>
            <a:spAutoFit/>
          </a:bodyPr>
          <a:lstStyle/>
          <a:p>
            <a:pPr indent="457200" algn="just"/>
            <a:r>
              <a:rPr lang="ru-RU" sz="2000" b="1">
                <a:solidFill>
                  <a:srgbClr val="00FF00"/>
                </a:solidFill>
                <a:latin typeface="Times New Roman" pitchFamily="18" charset="0"/>
                <a:cs typeface="Calibri" pitchFamily="34" charset="0"/>
              </a:rPr>
              <a:t>В 2004 году </a:t>
            </a:r>
            <a:r>
              <a:rPr lang="ru-RU">
                <a:latin typeface="Times New Roman" pitchFamily="18" charset="0"/>
                <a:cs typeface="Calibri" pitchFamily="34" charset="0"/>
              </a:rPr>
              <a:t>США определяют своей основной перспективной задачей в космосе "возвращение на Луну". В </a:t>
            </a:r>
            <a:r>
              <a:rPr lang="ru-RU" sz="2000" b="1">
                <a:solidFill>
                  <a:srgbClr val="00FF00"/>
                </a:solidFill>
                <a:latin typeface="Times New Roman" pitchFamily="18" charset="0"/>
                <a:cs typeface="Calibri" pitchFamily="34" charset="0"/>
              </a:rPr>
              <a:t>начале октября 2006 г. </a:t>
            </a:r>
            <a:r>
              <a:rPr lang="ru-RU">
                <a:latin typeface="Times New Roman" pitchFamily="18" charset="0"/>
                <a:cs typeface="Calibri" pitchFamily="34" charset="0"/>
              </a:rPr>
              <a:t>была опубликована новая </a:t>
            </a:r>
            <a:r>
              <a:rPr lang="ru-RU">
                <a:cs typeface="Calibri" pitchFamily="34" charset="0"/>
              </a:rPr>
              <a:t>«</a:t>
            </a:r>
            <a:r>
              <a:rPr lang="ru-RU">
                <a:latin typeface="Times New Roman" pitchFamily="18" charset="0"/>
                <a:cs typeface="Calibri" pitchFamily="34" charset="0"/>
              </a:rPr>
              <a:t>Национальная космическая политика США</a:t>
            </a:r>
            <a:r>
              <a:rPr lang="ru-RU">
                <a:cs typeface="Calibri" pitchFamily="34" charset="0"/>
              </a:rPr>
              <a:t>»</a:t>
            </a:r>
            <a:r>
              <a:rPr lang="ru-RU">
                <a:latin typeface="Times New Roman" pitchFamily="18" charset="0"/>
                <a:cs typeface="Calibri" pitchFamily="34" charset="0"/>
              </a:rPr>
              <a:t>, утвержденная президентом Дж.Бушем 31 августа.</a:t>
            </a:r>
            <a:endParaRPr lang="ru-RU" sz="1100">
              <a:cs typeface="Calibri" pitchFamily="34" charset="0"/>
            </a:endParaRPr>
          </a:p>
        </p:txBody>
      </p:sp>
      <p:sp>
        <p:nvSpPr>
          <p:cNvPr id="6147" name="Rectangle 1"/>
          <p:cNvSpPr>
            <a:spLocks noChangeArrowheads="1"/>
          </p:cNvSpPr>
          <p:nvPr/>
        </p:nvSpPr>
        <p:spPr bwMode="auto">
          <a:xfrm>
            <a:off x="250825" y="2235200"/>
            <a:ext cx="8713788" cy="1106488"/>
          </a:xfrm>
          <a:prstGeom prst="rect">
            <a:avLst/>
          </a:prstGeom>
          <a:noFill/>
          <a:ln w="9525">
            <a:noFill/>
            <a:miter lim="800000"/>
            <a:headEnd/>
            <a:tailEnd/>
          </a:ln>
        </p:spPr>
        <p:txBody>
          <a:bodyPr anchor="ctr">
            <a:spAutoFit/>
          </a:bodyPr>
          <a:lstStyle/>
          <a:p>
            <a:pPr indent="457200" algn="ctr" eaLnBrk="0" hangingPunct="0"/>
            <a:r>
              <a:rPr lang="ru-RU" sz="1400" b="1">
                <a:latin typeface="Times New Roman" pitchFamily="18" charset="0"/>
                <a:cs typeface="Calibri" pitchFamily="34" charset="0"/>
              </a:rPr>
              <a:t>Космические планы США сильно воздействовали на положение в  российской космонавтике. </a:t>
            </a:r>
          </a:p>
          <a:p>
            <a:pPr indent="457200" algn="just" eaLnBrk="0" hangingPunct="0"/>
            <a:endParaRPr lang="ru-RU" sz="1000">
              <a:cs typeface="Calibri" pitchFamily="34" charset="0"/>
            </a:endParaRPr>
          </a:p>
          <a:p>
            <a:pPr indent="457200" algn="just" eaLnBrk="0" hangingPunct="0"/>
            <a:r>
              <a:rPr lang="ru-RU" sz="1400">
                <a:latin typeface="Times New Roman" pitchFamily="18" charset="0"/>
                <a:cs typeface="Calibri" pitchFamily="34" charset="0"/>
              </a:rPr>
              <a:t>Неудовлетворенность ходом космической деятельности в России были явно высказаны в ноябре 2006 г. на Круглом столе </a:t>
            </a:r>
            <a:r>
              <a:rPr lang="ru-RU" sz="1400">
                <a:cs typeface="Calibri" pitchFamily="34" charset="0"/>
              </a:rPr>
              <a:t>«</a:t>
            </a:r>
            <a:r>
              <a:rPr lang="ru-RU" sz="1400">
                <a:latin typeface="Times New Roman" pitchFamily="18" charset="0"/>
                <a:cs typeface="Calibri" pitchFamily="34" charset="0"/>
              </a:rPr>
              <a:t>Национальная космическая политика США:  повод подумать  о национальной космической политике России</a:t>
            </a:r>
            <a:r>
              <a:rPr lang="ru-RU" sz="1400">
                <a:cs typeface="Calibri" pitchFamily="34" charset="0"/>
              </a:rPr>
              <a:t>»</a:t>
            </a:r>
            <a:r>
              <a:rPr lang="ru-RU" sz="1400">
                <a:latin typeface="Times New Roman" pitchFamily="18" charset="0"/>
                <a:cs typeface="Calibri" pitchFamily="34" charset="0"/>
              </a:rPr>
              <a:t>, организованным МКК. Материалы форума были сразу доведены до высшего руководства.</a:t>
            </a:r>
          </a:p>
        </p:txBody>
      </p:sp>
      <p:pic>
        <p:nvPicPr>
          <p:cNvPr id="6148" name="Picture 2" descr="E:\SPACE\_WORK\Кооперация\МКК\Хронология\2006\КС Вызов\IMAG0030.JPG"/>
          <p:cNvPicPr>
            <a:picLocks noChangeAspect="1" noChangeArrowheads="1"/>
          </p:cNvPicPr>
          <p:nvPr/>
        </p:nvPicPr>
        <p:blipFill>
          <a:blip r:embed="rId3" cstate="print"/>
          <a:srcRect/>
          <a:stretch>
            <a:fillRect/>
          </a:stretch>
        </p:blipFill>
        <p:spPr bwMode="auto">
          <a:xfrm>
            <a:off x="2825750" y="3429000"/>
            <a:ext cx="3563938" cy="2665413"/>
          </a:xfrm>
          <a:prstGeom prst="rect">
            <a:avLst/>
          </a:prstGeom>
          <a:noFill/>
          <a:ln w="9525">
            <a:noFill/>
            <a:miter lim="800000"/>
            <a:headEnd/>
            <a:tailEnd/>
          </a:ln>
        </p:spPr>
      </p:pic>
      <p:sp>
        <p:nvSpPr>
          <p:cNvPr id="6149" name="Rectangle 1"/>
          <p:cNvSpPr>
            <a:spLocks noChangeArrowheads="1"/>
          </p:cNvSpPr>
          <p:nvPr/>
        </p:nvSpPr>
        <p:spPr bwMode="auto">
          <a:xfrm>
            <a:off x="250825" y="6094413"/>
            <a:ext cx="8713788" cy="554037"/>
          </a:xfrm>
          <a:prstGeom prst="rect">
            <a:avLst/>
          </a:prstGeom>
          <a:noFill/>
          <a:ln w="9525">
            <a:noFill/>
            <a:miter lim="800000"/>
            <a:headEnd/>
            <a:tailEnd/>
          </a:ln>
        </p:spPr>
        <p:txBody>
          <a:bodyPr anchor="ctr">
            <a:spAutoFit/>
          </a:bodyPr>
          <a:lstStyle/>
          <a:p>
            <a:pPr indent="457200" algn="just" eaLnBrk="0" hangingPunct="0"/>
            <a:r>
              <a:rPr lang="ru-RU" sz="1600" b="1">
                <a:solidFill>
                  <a:srgbClr val="00FF00"/>
                </a:solidFill>
                <a:latin typeface="Times New Roman" pitchFamily="18" charset="0"/>
                <a:cs typeface="Calibri" pitchFamily="34" charset="0"/>
              </a:rPr>
              <a:t>В декабре 2006 г. </a:t>
            </a:r>
            <a:r>
              <a:rPr lang="ru-RU" sz="1400" b="1">
                <a:latin typeface="Times New Roman" pitchFamily="18" charset="0"/>
                <a:cs typeface="Calibri" pitchFamily="34" charset="0"/>
              </a:rPr>
              <a:t>Президент России поставил задачу создания "обобщенной программы космической деятельности" на ближайшие 30</a:t>
            </a:r>
            <a:r>
              <a:rPr lang="ru-RU" sz="1400" b="1">
                <a:cs typeface="Calibri" pitchFamily="34" charset="0"/>
              </a:rPr>
              <a:t>–</a:t>
            </a:r>
            <a:r>
              <a:rPr lang="ru-RU" sz="1400" b="1">
                <a:latin typeface="Times New Roman" pitchFamily="18" charset="0"/>
                <a:cs typeface="Calibri" pitchFamily="34" charset="0"/>
              </a:rPr>
              <a:t>40 лет.</a:t>
            </a:r>
            <a:endParaRPr lang="ru-RU" sz="2000" b="1">
              <a:cs typeface="Calibri" pitchFamily="34" charset="0"/>
            </a:endParaRPr>
          </a:p>
        </p:txBody>
      </p:sp>
      <p:sp>
        <p:nvSpPr>
          <p:cNvPr id="7" name="Заголовок 1"/>
          <p:cNvSpPr txBox="1">
            <a:spLocks/>
          </p:cNvSpPr>
          <p:nvPr/>
        </p:nvSpPr>
        <p:spPr bwMode="auto">
          <a:xfrm>
            <a:off x="2555776" y="205805"/>
            <a:ext cx="4392488" cy="4868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lstStyle/>
          <a:p>
            <a:pPr marL="342900" indent="-342900" algn="ctr" eaLnBrk="0" hangingPunct="0">
              <a:spcBef>
                <a:spcPct val="20000"/>
              </a:spcBef>
              <a:buClr>
                <a:schemeClr val="hlink"/>
              </a:buClr>
              <a:buSzPct val="60000"/>
              <a:defRPr/>
            </a:pPr>
            <a:r>
              <a:rPr lang="ru-RU" sz="2000" kern="0" dirty="0">
                <a:solidFill>
                  <a:srgbClr val="0070C0"/>
                </a:solidFill>
                <a:effectLst>
                  <a:outerShdw blurRad="38100" dist="38100" dir="2700000" algn="tl">
                    <a:srgbClr val="000000"/>
                  </a:outerShdw>
                </a:effectLst>
              </a:rPr>
              <a:t>Совсем недавняя история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3491880" y="593266"/>
            <a:ext cx="2808312" cy="4868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lstStyle/>
          <a:p>
            <a:pPr marL="342900" indent="-342900" algn="ctr" eaLnBrk="0" hangingPunct="0">
              <a:spcBef>
                <a:spcPct val="20000"/>
              </a:spcBef>
              <a:buClr>
                <a:schemeClr val="hlink"/>
              </a:buClr>
              <a:buSzPct val="60000"/>
              <a:defRPr/>
            </a:pPr>
            <a:r>
              <a:rPr lang="ru-RU" sz="2000" kern="0" dirty="0">
                <a:solidFill>
                  <a:srgbClr val="0070C0"/>
                </a:solidFill>
                <a:effectLst>
                  <a:outerShdw blurRad="38100" dist="38100" dir="2700000" algn="tl">
                    <a:srgbClr val="000000"/>
                  </a:outerShdw>
                </a:effectLst>
              </a:rPr>
              <a:t>Сегодня в мире</a:t>
            </a:r>
          </a:p>
        </p:txBody>
      </p:sp>
      <p:sp>
        <p:nvSpPr>
          <p:cNvPr id="7173" name="Прямоугольник 6"/>
          <p:cNvSpPr>
            <a:spLocks noChangeArrowheads="1"/>
          </p:cNvSpPr>
          <p:nvPr/>
        </p:nvSpPr>
        <p:spPr bwMode="auto">
          <a:xfrm>
            <a:off x="250825" y="1484313"/>
            <a:ext cx="8713788" cy="2247900"/>
          </a:xfrm>
          <a:prstGeom prst="rect">
            <a:avLst/>
          </a:prstGeom>
          <a:noFill/>
          <a:ln w="9525">
            <a:noFill/>
            <a:miter lim="800000"/>
            <a:headEnd/>
            <a:tailEnd/>
          </a:ln>
        </p:spPr>
        <p:txBody>
          <a:bodyPr>
            <a:spAutoFit/>
          </a:bodyPr>
          <a:lstStyle/>
          <a:p>
            <a:pPr indent="457200" algn="just" eaLnBrk="0" hangingPunct="0"/>
            <a:r>
              <a:rPr lang="ru-RU" sz="2000" i="1">
                <a:latin typeface="Times New Roman" pitchFamily="18" charset="0"/>
                <a:cs typeface="Calibri" pitchFamily="34" charset="0"/>
              </a:rPr>
              <a:t>15 апреля 2010 г. Президент США Барак Обама провозгласил новую космическую стратегию Америки: к 2015 году разработать новую тяжелую ракету-носитель для пилотируемых полетов в </a:t>
            </a:r>
            <a:r>
              <a:rPr lang="ru-RU" sz="2000" i="1">
                <a:cs typeface="Calibri" pitchFamily="34" charset="0"/>
              </a:rPr>
              <a:t>«</a:t>
            </a:r>
            <a:r>
              <a:rPr lang="ru-RU" sz="2000" i="1">
                <a:latin typeface="Times New Roman" pitchFamily="18" charset="0"/>
                <a:cs typeface="Calibri" pitchFamily="34" charset="0"/>
              </a:rPr>
              <a:t>дальний космос</a:t>
            </a:r>
            <a:r>
              <a:rPr lang="ru-RU" sz="2000" i="1">
                <a:cs typeface="Calibri" pitchFamily="34" charset="0"/>
              </a:rPr>
              <a:t>»</a:t>
            </a:r>
            <a:r>
              <a:rPr lang="ru-RU" sz="2000" i="1">
                <a:latin typeface="Times New Roman" pitchFamily="18" charset="0"/>
                <a:cs typeface="Calibri" pitchFamily="34" charset="0"/>
              </a:rPr>
              <a:t>, а к 2025 году отправить пилотируемый комплекс за пределы лунной орбиты, возможно, к какому-нибудь из астероидов. Предполагается, что в середине 2030-х годов будет выполнен полет на околомарсианскую орбиту, далее последует экспедиция на поверхность Марса.</a:t>
            </a:r>
            <a:endParaRPr lang="ru-RU" sz="1200" i="1">
              <a:cs typeface="Calibri" pitchFamily="34" charset="0"/>
            </a:endParaRPr>
          </a:p>
        </p:txBody>
      </p:sp>
      <p:sp>
        <p:nvSpPr>
          <p:cNvPr id="8" name="Прямоугольник 7"/>
          <p:cNvSpPr/>
          <p:nvPr/>
        </p:nvSpPr>
        <p:spPr>
          <a:xfrm>
            <a:off x="376808" y="4911551"/>
            <a:ext cx="8462392" cy="46166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indent="457200" algn="ctr" eaLnBrk="0" hangingPunct="0">
              <a:defRPr/>
            </a:pPr>
            <a:r>
              <a:rPr lang="ru-RU" sz="2000">
                <a:solidFill>
                  <a:srgbClr val="002060"/>
                </a:solidFill>
                <a:latin typeface="Times New Roman" pitchFamily="18" charset="0"/>
                <a:cs typeface="Calibri" pitchFamily="34" charset="0"/>
              </a:rPr>
              <a:t>Итак, мы наблюдаем "</a:t>
            </a:r>
            <a:r>
              <a:rPr lang="ru-RU" sz="2400" b="1">
                <a:solidFill>
                  <a:srgbClr val="002060"/>
                </a:solidFill>
                <a:latin typeface="Times New Roman" pitchFamily="18" charset="0"/>
                <a:cs typeface="Calibri" pitchFamily="34" charset="0"/>
              </a:rPr>
              <a:t>гонку космических концепций</a:t>
            </a:r>
            <a:r>
              <a:rPr lang="ru-RU" sz="2000">
                <a:solidFill>
                  <a:srgbClr val="002060"/>
                </a:solidFill>
                <a:latin typeface="Times New Roman" pitchFamily="18" charset="0"/>
                <a:cs typeface="Calibri" pitchFamily="34" charset="0"/>
              </a:rPr>
              <a:t>". </a:t>
            </a:r>
            <a:endParaRPr lang="ru-RU" sz="1200">
              <a:solidFill>
                <a:srgbClr val="002060"/>
              </a:solidFill>
              <a:cs typeface="Arial" charset="0"/>
            </a:endParaRPr>
          </a:p>
        </p:txBody>
      </p:sp>
      <p:sp>
        <p:nvSpPr>
          <p:cNvPr id="7177" name="Прямоугольник 8"/>
          <p:cNvSpPr>
            <a:spLocks noChangeArrowheads="1"/>
          </p:cNvSpPr>
          <p:nvPr/>
        </p:nvSpPr>
        <p:spPr bwMode="auto">
          <a:xfrm>
            <a:off x="250825" y="4064000"/>
            <a:ext cx="8588375" cy="369888"/>
          </a:xfrm>
          <a:prstGeom prst="rect">
            <a:avLst/>
          </a:prstGeom>
          <a:noFill/>
          <a:ln w="9525">
            <a:noFill/>
            <a:miter lim="800000"/>
            <a:headEnd/>
            <a:tailEnd/>
          </a:ln>
        </p:spPr>
        <p:txBody>
          <a:bodyPr>
            <a:spAutoFit/>
          </a:bodyPr>
          <a:lstStyle/>
          <a:p>
            <a:pPr indent="457200" algn="ctr" eaLnBrk="0" hangingPunct="0"/>
            <a:r>
              <a:rPr lang="ru-RU">
                <a:latin typeface="Times New Roman" pitchFamily="18" charset="0"/>
                <a:cs typeface="Calibri" pitchFamily="34" charset="0"/>
              </a:rPr>
              <a:t>Амбициозные космические планы огласили также КНР и Индия</a:t>
            </a:r>
            <a:endParaRPr lang="ru-RU" sz="1100">
              <a:cs typeface="Calibri" pitchFamily="34" charset="0"/>
            </a:endParaRPr>
          </a:p>
        </p:txBody>
      </p:sp>
      <p:sp>
        <p:nvSpPr>
          <p:cNvPr id="7178" name="Прямоугольник 9"/>
          <p:cNvSpPr>
            <a:spLocks noChangeArrowheads="1"/>
          </p:cNvSpPr>
          <p:nvPr/>
        </p:nvSpPr>
        <p:spPr bwMode="auto">
          <a:xfrm>
            <a:off x="250825" y="5876925"/>
            <a:ext cx="8713788" cy="585788"/>
          </a:xfrm>
          <a:prstGeom prst="rect">
            <a:avLst/>
          </a:prstGeom>
          <a:noFill/>
          <a:ln w="9525">
            <a:noFill/>
            <a:miter lim="800000"/>
            <a:headEnd/>
            <a:tailEnd/>
          </a:ln>
        </p:spPr>
        <p:txBody>
          <a:bodyPr>
            <a:spAutoFit/>
          </a:bodyPr>
          <a:lstStyle/>
          <a:p>
            <a:pPr algn="ctr" eaLnBrk="0" hangingPunct="0"/>
            <a:r>
              <a:rPr lang="ru-RU" sz="1600">
                <a:latin typeface="Times New Roman" pitchFamily="18" charset="0"/>
                <a:cs typeface="Calibri" pitchFamily="34" charset="0"/>
              </a:rPr>
              <a:t>Это явление мы видим не только на межгосударственном уровне, но и у нас в России </a:t>
            </a:r>
            <a:r>
              <a:rPr lang="ru-RU" sz="1600">
                <a:cs typeface="Calibri" pitchFamily="34" charset="0"/>
              </a:rPr>
              <a:t>–</a:t>
            </a:r>
            <a:r>
              <a:rPr lang="ru-RU" sz="1600">
                <a:latin typeface="Times New Roman" pitchFamily="18" charset="0"/>
                <a:cs typeface="Calibri" pitchFamily="34" charset="0"/>
              </a:rPr>
              <a:t> </a:t>
            </a:r>
          </a:p>
          <a:p>
            <a:pPr algn="ctr" eaLnBrk="0" hangingPunct="0"/>
            <a:r>
              <a:rPr lang="ru-RU" sz="1600">
                <a:latin typeface="Times New Roman" pitchFamily="18" charset="0"/>
                <a:cs typeface="Calibri" pitchFamily="34" charset="0"/>
              </a:rPr>
              <a:t>гонка концепций между крупнейшими космическими предприятиями и организациями.</a:t>
            </a:r>
            <a:endParaRPr lang="ru-RU" sz="240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79388" y="1495425"/>
            <a:ext cx="8677275" cy="3784600"/>
          </a:xfrm>
          <a:prstGeom prst="rect">
            <a:avLst/>
          </a:prstGeom>
          <a:noFill/>
          <a:ln w="9525">
            <a:noFill/>
            <a:miter lim="800000"/>
            <a:headEnd/>
            <a:tailEnd/>
          </a:ln>
        </p:spPr>
        <p:txBody>
          <a:bodyPr anchor="ctr">
            <a:spAutoFit/>
          </a:bodyPr>
          <a:lstStyle/>
          <a:p>
            <a:pPr algn="ctr"/>
            <a:r>
              <a:rPr lang="ru-RU">
                <a:latin typeface="Times New Roman" pitchFamily="18" charset="0"/>
                <a:ea typeface="Calibri" pitchFamily="34" charset="0"/>
                <a:cs typeface="Times New Roman" pitchFamily="18" charset="0"/>
              </a:rPr>
              <a:t> </a:t>
            </a:r>
            <a:r>
              <a:rPr lang="ru-RU" sz="2000" b="1">
                <a:solidFill>
                  <a:srgbClr val="FFFF00"/>
                </a:solidFill>
                <a:latin typeface="Times New Roman" pitchFamily="18" charset="0"/>
                <a:ea typeface="Calibri" pitchFamily="34" charset="0"/>
                <a:cs typeface="Times New Roman" pitchFamily="18" charset="0"/>
              </a:rPr>
              <a:t>«Федеральная космическая программа России на 2006-</a:t>
            </a:r>
            <a:r>
              <a:rPr lang="ru-RU" sz="2000" b="1">
                <a:solidFill>
                  <a:srgbClr val="FF7C80"/>
                </a:solidFill>
                <a:latin typeface="Times New Roman" pitchFamily="18" charset="0"/>
                <a:ea typeface="Calibri" pitchFamily="34" charset="0"/>
                <a:cs typeface="Times New Roman" pitchFamily="18" charset="0"/>
              </a:rPr>
              <a:t>2015</a:t>
            </a:r>
            <a:r>
              <a:rPr lang="ru-RU" sz="2000" b="1">
                <a:solidFill>
                  <a:srgbClr val="FFFF00"/>
                </a:solidFill>
                <a:latin typeface="Times New Roman" pitchFamily="18" charset="0"/>
                <a:ea typeface="Calibri" pitchFamily="34" charset="0"/>
                <a:cs typeface="Times New Roman" pitchFamily="18" charset="0"/>
              </a:rPr>
              <a:t> гг.»</a:t>
            </a:r>
          </a:p>
          <a:p>
            <a:pPr algn="ctr" eaLnBrk="0" hangingPunct="0"/>
            <a:endParaRPr lang="ru-RU" sz="2000" b="1">
              <a:solidFill>
                <a:srgbClr val="FFFF00"/>
              </a:solidFill>
              <a:latin typeface="Times New Roman" pitchFamily="18" charset="0"/>
              <a:ea typeface="Calibri" pitchFamily="34" charset="0"/>
              <a:cs typeface="Times New Roman" pitchFamily="18" charset="0"/>
            </a:endParaRPr>
          </a:p>
          <a:p>
            <a:pPr algn="ctr" eaLnBrk="0" hangingPunct="0"/>
            <a:r>
              <a:rPr lang="ru-RU" sz="2000" b="1">
                <a:solidFill>
                  <a:srgbClr val="FFFF00"/>
                </a:solidFill>
                <a:latin typeface="Times New Roman" pitchFamily="18" charset="0"/>
                <a:ea typeface="Calibri" pitchFamily="34" charset="0"/>
                <a:cs typeface="Times New Roman" pitchFamily="18" charset="0"/>
              </a:rPr>
              <a:t>«Стратегии развития ракетно-космической промышленности до </a:t>
            </a:r>
            <a:r>
              <a:rPr lang="ru-RU" sz="2000" b="1">
                <a:solidFill>
                  <a:srgbClr val="FF7C80"/>
                </a:solidFill>
                <a:latin typeface="Times New Roman" pitchFamily="18" charset="0"/>
                <a:ea typeface="Calibri" pitchFamily="34" charset="0"/>
                <a:cs typeface="Times New Roman" pitchFamily="18" charset="0"/>
              </a:rPr>
              <a:t>2015 </a:t>
            </a:r>
            <a:r>
              <a:rPr lang="ru-RU" sz="2000" b="1">
                <a:solidFill>
                  <a:srgbClr val="FFFF00"/>
                </a:solidFill>
                <a:latin typeface="Times New Roman" pitchFamily="18" charset="0"/>
                <a:ea typeface="Calibri" pitchFamily="34" charset="0"/>
                <a:cs typeface="Times New Roman" pitchFamily="18" charset="0"/>
              </a:rPr>
              <a:t>г.»</a:t>
            </a:r>
          </a:p>
          <a:p>
            <a:pPr algn="ctr" eaLnBrk="0" hangingPunct="0"/>
            <a:endParaRPr lang="ru-RU" sz="2000" b="1">
              <a:solidFill>
                <a:srgbClr val="FFFF00"/>
              </a:solidFill>
              <a:latin typeface="Times New Roman" pitchFamily="18" charset="0"/>
              <a:ea typeface="Calibri" pitchFamily="34" charset="0"/>
              <a:cs typeface="Times New Roman" pitchFamily="18" charset="0"/>
            </a:endParaRPr>
          </a:p>
          <a:p>
            <a:pPr algn="ctr" eaLnBrk="0" hangingPunct="0"/>
            <a:r>
              <a:rPr lang="ru-RU" sz="2000" b="1">
                <a:solidFill>
                  <a:srgbClr val="FFFF00"/>
                </a:solidFill>
                <a:latin typeface="Times New Roman" pitchFamily="18" charset="0"/>
                <a:ea typeface="Calibri" pitchFamily="34" charset="0"/>
                <a:cs typeface="Times New Roman" pitchFamily="18" charset="0"/>
              </a:rPr>
              <a:t>«Основы политики Российской Федерации в области космической деятельности на период до </a:t>
            </a:r>
            <a:r>
              <a:rPr lang="ru-RU" sz="2000" b="1">
                <a:solidFill>
                  <a:srgbClr val="FF7C80"/>
                </a:solidFill>
                <a:latin typeface="Times New Roman" pitchFamily="18" charset="0"/>
                <a:ea typeface="Calibri" pitchFamily="34" charset="0"/>
                <a:cs typeface="Times New Roman" pitchFamily="18" charset="0"/>
              </a:rPr>
              <a:t>2020</a:t>
            </a:r>
            <a:r>
              <a:rPr lang="ru-RU" sz="2000" b="1">
                <a:solidFill>
                  <a:srgbClr val="FFFF00"/>
                </a:solidFill>
                <a:latin typeface="Times New Roman" pitchFamily="18" charset="0"/>
                <a:ea typeface="Calibri" pitchFamily="34" charset="0"/>
                <a:cs typeface="Times New Roman" pitchFamily="18" charset="0"/>
              </a:rPr>
              <a:t> г. и дальнейшую перспективу»</a:t>
            </a:r>
          </a:p>
          <a:p>
            <a:pPr algn="ctr" eaLnBrk="0" hangingPunct="0"/>
            <a:endParaRPr lang="ru-RU" sz="2000" b="1">
              <a:solidFill>
                <a:srgbClr val="FFFF00"/>
              </a:solidFill>
              <a:latin typeface="Times New Roman" pitchFamily="18" charset="0"/>
              <a:ea typeface="Calibri" pitchFamily="34" charset="0"/>
              <a:cs typeface="Times New Roman" pitchFamily="18" charset="0"/>
            </a:endParaRPr>
          </a:p>
          <a:p>
            <a:pPr algn="ctr" eaLnBrk="0" hangingPunct="0"/>
            <a:r>
              <a:rPr lang="ru-RU" sz="2000" b="1">
                <a:solidFill>
                  <a:srgbClr val="FFFF00"/>
                </a:solidFill>
                <a:latin typeface="Times New Roman" pitchFamily="18" charset="0"/>
                <a:ea typeface="Calibri" pitchFamily="34" charset="0"/>
                <a:cs typeface="Times New Roman" pitchFamily="18" charset="0"/>
              </a:rPr>
              <a:t>«Система взглядов на осуществление Россией независимой </a:t>
            </a:r>
          </a:p>
          <a:p>
            <a:pPr algn="ctr" eaLnBrk="0" hangingPunct="0"/>
            <a:r>
              <a:rPr lang="ru-RU" sz="2000" b="1">
                <a:solidFill>
                  <a:srgbClr val="FFFF00"/>
                </a:solidFill>
                <a:latin typeface="Times New Roman" pitchFamily="18" charset="0"/>
                <a:ea typeface="Calibri" pitchFamily="34" charset="0"/>
                <a:cs typeface="Times New Roman" pitchFamily="18" charset="0"/>
              </a:rPr>
              <a:t>космической деятельности до </a:t>
            </a:r>
            <a:r>
              <a:rPr lang="ru-RU" sz="2000" b="1">
                <a:solidFill>
                  <a:srgbClr val="FF7C80"/>
                </a:solidFill>
                <a:latin typeface="Times New Roman" pitchFamily="18" charset="0"/>
                <a:ea typeface="Calibri" pitchFamily="34" charset="0"/>
                <a:cs typeface="Times New Roman" pitchFamily="18" charset="0"/>
              </a:rPr>
              <a:t>2040</a:t>
            </a:r>
            <a:r>
              <a:rPr lang="ru-RU" sz="2000" b="1">
                <a:solidFill>
                  <a:srgbClr val="FFFF00"/>
                </a:solidFill>
                <a:latin typeface="Times New Roman" pitchFamily="18" charset="0"/>
                <a:ea typeface="Calibri" pitchFamily="34" charset="0"/>
                <a:cs typeface="Times New Roman" pitchFamily="18" charset="0"/>
              </a:rPr>
              <a:t> г.»</a:t>
            </a:r>
          </a:p>
          <a:p>
            <a:pPr algn="ctr" eaLnBrk="0" hangingPunct="0"/>
            <a:endParaRPr lang="ru-RU" sz="2000" b="1">
              <a:solidFill>
                <a:srgbClr val="FFFF00"/>
              </a:solidFill>
              <a:latin typeface="Times New Roman" pitchFamily="18" charset="0"/>
              <a:ea typeface="Calibri" pitchFamily="34" charset="0"/>
              <a:cs typeface="Times New Roman" pitchFamily="18" charset="0"/>
            </a:endParaRPr>
          </a:p>
          <a:p>
            <a:pPr algn="ctr" eaLnBrk="0" hangingPunct="0"/>
            <a:r>
              <a:rPr lang="ru-RU" sz="2000" b="1">
                <a:solidFill>
                  <a:srgbClr val="FFFF00"/>
                </a:solidFill>
                <a:latin typeface="Times New Roman" pitchFamily="18" charset="0"/>
                <a:ea typeface="Calibri" pitchFamily="34" charset="0"/>
                <a:cs typeface="Times New Roman" pitchFamily="18" charset="0"/>
              </a:rPr>
              <a:t>«План фундаментальных исследований </a:t>
            </a:r>
          </a:p>
          <a:p>
            <a:pPr algn="ctr" eaLnBrk="0" hangingPunct="0"/>
            <a:r>
              <a:rPr lang="ru-RU" sz="2000" b="1">
                <a:solidFill>
                  <a:srgbClr val="FFFF00"/>
                </a:solidFill>
                <a:latin typeface="Times New Roman" pitchFamily="18" charset="0"/>
                <a:ea typeface="Calibri" pitchFamily="34" charset="0"/>
                <a:cs typeface="Times New Roman" pitchFamily="18" charset="0"/>
              </a:rPr>
              <a:t>Российской академии наук на период до </a:t>
            </a:r>
            <a:r>
              <a:rPr lang="ru-RU" sz="2000" b="1">
                <a:solidFill>
                  <a:srgbClr val="FF7C80"/>
                </a:solidFill>
                <a:latin typeface="Times New Roman" pitchFamily="18" charset="0"/>
                <a:ea typeface="Calibri" pitchFamily="34" charset="0"/>
                <a:cs typeface="Times New Roman" pitchFamily="18" charset="0"/>
              </a:rPr>
              <a:t>2025</a:t>
            </a:r>
            <a:r>
              <a:rPr lang="ru-RU" sz="2000" b="1">
                <a:solidFill>
                  <a:srgbClr val="FFFF00"/>
                </a:solidFill>
                <a:latin typeface="Times New Roman" pitchFamily="18" charset="0"/>
                <a:ea typeface="Calibri" pitchFamily="34" charset="0"/>
                <a:cs typeface="Times New Roman" pitchFamily="18" charset="0"/>
              </a:rPr>
              <a:t> г.»</a:t>
            </a:r>
            <a:endParaRPr lang="ru-RU" sz="1200">
              <a:latin typeface="Times New Roman" pitchFamily="18" charset="0"/>
              <a:ea typeface="Calibri" pitchFamily="34" charset="0"/>
              <a:cs typeface="Times New Roman" pitchFamily="18" charset="0"/>
            </a:endParaRPr>
          </a:p>
        </p:txBody>
      </p:sp>
      <p:sp>
        <p:nvSpPr>
          <p:cNvPr id="3" name="Заголовок 1"/>
          <p:cNvSpPr txBox="1">
            <a:spLocks/>
          </p:cNvSpPr>
          <p:nvPr/>
        </p:nvSpPr>
        <p:spPr bwMode="auto">
          <a:xfrm>
            <a:off x="358837" y="5661248"/>
            <a:ext cx="8497131" cy="4868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lstStyle/>
          <a:p>
            <a:pPr marL="342900" indent="-342900" algn="ctr" eaLnBrk="0" hangingPunct="0">
              <a:spcBef>
                <a:spcPct val="20000"/>
              </a:spcBef>
              <a:buClr>
                <a:schemeClr val="hlink"/>
              </a:buClr>
              <a:buSzPct val="60000"/>
              <a:defRPr/>
            </a:pPr>
            <a:r>
              <a:rPr lang="ru-RU" sz="2000" b="1" dirty="0"/>
              <a:t>Все это – документы ограниченного распространения.</a:t>
            </a:r>
            <a:endParaRPr lang="ru-RU" sz="2000" b="1" kern="0" dirty="0">
              <a:solidFill>
                <a:srgbClr val="0070C0"/>
              </a:solidFill>
              <a:effectLst>
                <a:outerShdw blurRad="38100" dist="38100" dir="2700000" algn="tl">
                  <a:srgbClr val="000000"/>
                </a:outerShdw>
              </a:effectLst>
            </a:endParaRPr>
          </a:p>
        </p:txBody>
      </p:sp>
      <p:sp>
        <p:nvSpPr>
          <p:cNvPr id="4" name="Заголовок 1"/>
          <p:cNvSpPr txBox="1">
            <a:spLocks/>
          </p:cNvSpPr>
          <p:nvPr/>
        </p:nvSpPr>
        <p:spPr bwMode="auto">
          <a:xfrm>
            <a:off x="179512" y="205805"/>
            <a:ext cx="8496437" cy="8469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nchorCtr="1"/>
          <a:lstStyle/>
          <a:p>
            <a:pPr marL="342900" indent="-342900" algn="ctr" eaLnBrk="0" hangingPunct="0">
              <a:spcBef>
                <a:spcPct val="20000"/>
              </a:spcBef>
              <a:buClr>
                <a:schemeClr val="hlink"/>
              </a:buClr>
              <a:buSzPct val="60000"/>
              <a:defRPr/>
            </a:pPr>
            <a:r>
              <a:rPr lang="ru-RU" sz="2000" b="1" dirty="0"/>
              <a:t>Официальные стратегические перспективы </a:t>
            </a:r>
          </a:p>
          <a:p>
            <a:pPr marL="342900" indent="-342900" algn="ctr" eaLnBrk="0" hangingPunct="0">
              <a:spcBef>
                <a:spcPct val="20000"/>
              </a:spcBef>
              <a:buClr>
                <a:schemeClr val="hlink"/>
              </a:buClr>
              <a:buSzPct val="60000"/>
              <a:defRPr/>
            </a:pPr>
            <a:r>
              <a:rPr lang="ru-RU" sz="2000" b="1" dirty="0"/>
              <a:t>развития космонавтики </a:t>
            </a:r>
            <a:endParaRPr lang="ru-RU" sz="2000" kern="0" dirty="0">
              <a:solidFill>
                <a:srgbClr val="0070C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476672"/>
            <a:ext cx="8229600" cy="720080"/>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ru-RU" sz="3200" dirty="0" smtClean="0">
                <a:solidFill>
                  <a:schemeClr val="accent3">
                    <a:lumMod val="50000"/>
                  </a:schemeClr>
                </a:solidFill>
              </a:rPr>
              <a:t>Космический потенциал России</a:t>
            </a:r>
            <a:endParaRPr lang="ru-RU" sz="2000" dirty="0" smtClean="0">
              <a:solidFill>
                <a:schemeClr val="accent3">
                  <a:lumMod val="50000"/>
                </a:schemeClr>
              </a:solidFill>
            </a:endParaRPr>
          </a:p>
        </p:txBody>
      </p:sp>
      <p:sp>
        <p:nvSpPr>
          <p:cNvPr id="62467" name="Rectangle 3"/>
          <p:cNvSpPr>
            <a:spLocks noGrp="1" noChangeArrowheads="1"/>
          </p:cNvSpPr>
          <p:nvPr>
            <p:ph type="body" idx="1"/>
          </p:nvPr>
        </p:nvSpPr>
        <p:spPr>
          <a:xfrm>
            <a:off x="457200" y="1419225"/>
            <a:ext cx="8229600" cy="4530725"/>
          </a:xfrm>
        </p:spPr>
        <p:txBody>
          <a:bodyPr/>
          <a:lstStyle/>
          <a:p>
            <a:pPr marL="0" eaLnBrk="1" hangingPunct="1">
              <a:lnSpc>
                <a:spcPct val="200000"/>
              </a:lnSpc>
              <a:spcBef>
                <a:spcPts val="0"/>
              </a:spcBef>
              <a:defRPr/>
            </a:pPr>
            <a:r>
              <a:rPr lang="ru-RU" dirty="0" smtClean="0">
                <a:solidFill>
                  <a:srgbClr val="00FF00"/>
                </a:solidFill>
              </a:rPr>
              <a:t>112</a:t>
            </a:r>
            <a:r>
              <a:rPr lang="ru-RU" dirty="0" smtClean="0"/>
              <a:t> предприятий и организаций</a:t>
            </a:r>
          </a:p>
          <a:p>
            <a:pPr marL="0" eaLnBrk="1" hangingPunct="1">
              <a:lnSpc>
                <a:spcPct val="200000"/>
              </a:lnSpc>
              <a:spcBef>
                <a:spcPts val="0"/>
              </a:spcBef>
              <a:defRPr/>
            </a:pPr>
            <a:r>
              <a:rPr lang="ru-RU" dirty="0" smtClean="0">
                <a:solidFill>
                  <a:srgbClr val="00FF00"/>
                </a:solidFill>
              </a:rPr>
              <a:t>250 тыс.</a:t>
            </a:r>
            <a:r>
              <a:rPr lang="ru-RU" dirty="0" smtClean="0"/>
              <a:t> занятых (</a:t>
            </a:r>
            <a:r>
              <a:rPr lang="ru-RU" sz="1800" i="1" dirty="0" smtClean="0">
                <a:solidFill>
                  <a:srgbClr val="00FF00"/>
                </a:solidFill>
              </a:rPr>
              <a:t>0,34% занятого населения</a:t>
            </a:r>
            <a:r>
              <a:rPr lang="ru-RU" dirty="0" smtClean="0"/>
              <a:t>)</a:t>
            </a:r>
          </a:p>
          <a:p>
            <a:pPr marL="0" indent="0" eaLnBrk="1" hangingPunct="1">
              <a:lnSpc>
                <a:spcPct val="200000"/>
              </a:lnSpc>
              <a:spcBef>
                <a:spcPts val="0"/>
              </a:spcBef>
              <a:defRPr/>
            </a:pPr>
            <a:r>
              <a:rPr lang="ru-RU" dirty="0" smtClean="0">
                <a:solidFill>
                  <a:srgbClr val="00FF00"/>
                </a:solidFill>
              </a:rPr>
              <a:t> 100 млрд. руб.</a:t>
            </a:r>
            <a:r>
              <a:rPr lang="ru-RU" dirty="0" smtClean="0"/>
              <a:t>- финансирование </a:t>
            </a:r>
          </a:p>
          <a:p>
            <a:pPr marL="0" indent="0" algn="ctr" eaLnBrk="1" hangingPunct="1">
              <a:lnSpc>
                <a:spcPct val="200000"/>
              </a:lnSpc>
              <a:spcBef>
                <a:spcPts val="0"/>
              </a:spcBef>
              <a:buFont typeface="Wingdings" pitchFamily="2" charset="2"/>
              <a:buNone/>
              <a:defRPr/>
            </a:pPr>
            <a:r>
              <a:rPr lang="ru-RU" dirty="0" smtClean="0"/>
              <a:t>(</a:t>
            </a:r>
            <a:r>
              <a:rPr lang="ru-RU" sz="1800" dirty="0" smtClean="0">
                <a:solidFill>
                  <a:srgbClr val="00FF00"/>
                </a:solidFill>
              </a:rPr>
              <a:t>1 % всех расходов бюджета</a:t>
            </a:r>
            <a:r>
              <a:rPr lang="ru-RU" dirty="0" smtClean="0"/>
              <a:t>)</a:t>
            </a:r>
          </a:p>
        </p:txBody>
      </p:sp>
      <p:sp>
        <p:nvSpPr>
          <p:cNvPr id="62468" name="Rectangle 4"/>
          <p:cNvSpPr>
            <a:spLocks noChangeArrowheads="1"/>
          </p:cNvSpPr>
          <p:nvPr/>
        </p:nvSpPr>
        <p:spPr bwMode="auto">
          <a:xfrm>
            <a:off x="6392863" y="1050925"/>
            <a:ext cx="298450" cy="366713"/>
          </a:xfrm>
          <a:prstGeom prst="rect">
            <a:avLst/>
          </a:prstGeom>
          <a:noFill/>
          <a:ln w="9525">
            <a:noFill/>
            <a:miter lim="800000"/>
            <a:headEnd/>
            <a:tailEnd/>
          </a:ln>
          <a:effectLst/>
        </p:spPr>
        <p:txBody>
          <a:bodyPr wrap="none">
            <a:spAutoFit/>
          </a:bodyPr>
          <a:lstStyle/>
          <a:p>
            <a:pPr>
              <a:defRPr/>
            </a:pPr>
            <a:r>
              <a:rPr lang="ru-RU" i="1">
                <a:solidFill>
                  <a:schemeClr val="tx2"/>
                </a:solidFill>
                <a:effectLst>
                  <a:outerShdw blurRad="38100" dist="38100" dir="2700000" algn="tl">
                    <a:srgbClr val="000000"/>
                  </a:outerShdw>
                </a:effectLst>
                <a:latin typeface="Times New Roman" pitchFamily="18" charset="0"/>
                <a:cs typeface="+mn-cs"/>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576263" y="538162"/>
          <a:ext cx="7991475" cy="57816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316038" y="44450"/>
            <a:ext cx="6511925" cy="1282700"/>
          </a:xfrm>
          <a:prstGeom prst="rect">
            <a:avLst/>
          </a:prstGeom>
          <a:noFill/>
          <a:ln w="9525">
            <a:noFill/>
            <a:miter lim="800000"/>
            <a:headEnd/>
            <a:tailEnd/>
          </a:ln>
        </p:spPr>
        <p:txBody>
          <a:bodyPr>
            <a:spAutoFit/>
          </a:bodyPr>
          <a:lstStyle/>
          <a:p>
            <a:pPr algn="ctr">
              <a:spcBef>
                <a:spcPct val="50000"/>
              </a:spcBef>
            </a:pPr>
            <a:r>
              <a:rPr lang="ru-RU" sz="2400" b="1"/>
              <a:t>Основные направления </a:t>
            </a:r>
          </a:p>
          <a:p>
            <a:pPr algn="ctr">
              <a:spcBef>
                <a:spcPct val="50000"/>
              </a:spcBef>
            </a:pPr>
            <a:r>
              <a:rPr lang="ru-RU" b="1"/>
              <a:t>космической деятельности России</a:t>
            </a:r>
          </a:p>
          <a:p>
            <a:pPr algn="ctr">
              <a:spcBef>
                <a:spcPct val="50000"/>
              </a:spcBef>
            </a:pPr>
            <a:r>
              <a:rPr lang="ru-RU" b="1"/>
              <a:t>(2006-2010 гг.)</a:t>
            </a:r>
          </a:p>
        </p:txBody>
      </p:sp>
      <p:graphicFrame>
        <p:nvGraphicFramePr>
          <p:cNvPr id="5" name="Диаграмма 4"/>
          <p:cNvGraphicFramePr/>
          <p:nvPr/>
        </p:nvGraphicFramePr>
        <p:xfrm>
          <a:off x="1100137" y="1700808"/>
          <a:ext cx="7216279" cy="4600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Curtain Call</Template>
  <TotalTime>8327</TotalTime>
  <Words>1368</Words>
  <Application>Microsoft Office PowerPoint</Application>
  <PresentationFormat>Экран (4:3)</PresentationFormat>
  <Paragraphs>183</Paragraphs>
  <Slides>27</Slides>
  <Notes>27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29" baseType="lpstr">
      <vt:lpstr>Глобус</vt:lpstr>
      <vt:lpstr>Adobe Acrobat Document</vt:lpstr>
      <vt:lpstr>Слайд 1</vt:lpstr>
      <vt:lpstr>Стратегия – это :</vt:lpstr>
      <vt:lpstr>Два вида стратегий</vt:lpstr>
      <vt:lpstr>Слайд 4</vt:lpstr>
      <vt:lpstr>Слайд 5</vt:lpstr>
      <vt:lpstr>Слайд 6</vt:lpstr>
      <vt:lpstr>Космический потенциал России</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ISP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Стратегия России в космосе</dc:title>
  <dc:subject>Космическая политика</dc:subject>
  <dc:creator>Иван Моисеев</dc:creator>
  <cp:lastModifiedBy>И. Моисеев</cp:lastModifiedBy>
  <cp:revision>278</cp:revision>
  <dcterms:created xsi:type="dcterms:W3CDTF">2007-05-23T16:29:41Z</dcterms:created>
  <dcterms:modified xsi:type="dcterms:W3CDTF">2017-11-02T07:18:24Z</dcterms:modified>
</cp:coreProperties>
</file>